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5143500" type="screen16x9"/>
  <p:notesSz cx="6858000" cy="9144000"/>
  <p:embeddedFontLst>
    <p:embeddedFont>
      <p:font typeface="Calibri" panose="020F0502020204030204" pitchFamily="34" charset="0"/>
      <p:regular r:id="rId71"/>
      <p:bold r:id="rId72"/>
      <p:italic r:id="rId73"/>
      <p:boldItalic r:id="rId74"/>
    </p:embeddedFont>
    <p:embeddedFont>
      <p:font typeface="Cinzel" panose="020B0604020202020204" charset="0"/>
      <p:regular r:id="rId75"/>
      <p:bold r:id="rId76"/>
    </p:embeddedFont>
    <p:embeddedFont>
      <p:font typeface="Open Sans" panose="020B0606030504020204" pitchFamily="34" charset="0"/>
      <p:regular r:id="rId77"/>
      <p:bold r:id="rId78"/>
      <p:italic r:id="rId79"/>
      <p:boldItalic r:id="rId80"/>
    </p:embeddedFont>
    <p:embeddedFont>
      <p:font typeface="Quattrocento" panose="02020502030000000404" pitchFamily="18"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jLJwWI/R6zVNRcociGrT57xxWl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5E50B3-E1AE-462A-930D-B2E5F9EDDE9F}">
  <a:tblStyle styleId="{E85E50B3-E1AE-462A-930D-B2E5F9EDDE9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4B5631-4E5F-4202-963C-10EEF8F3F63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394" y="8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2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2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3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3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3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p3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https://xedoisong.vn/tin-tuc/nhin-lai-hanh-trinh-tu-tam-nhin-xe-xanh-tro-thanh-bieu-tuong-thoi-thuong-cua-bmw-i8-34779.html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https://xedoisong.vn/tin-tuc/nhin-lai-hanh-trinh-tu-tam-nhin-xe-xanh-tro-thanh-bieu-tuong-thoi-thuong-cua-bmw-i8-34779.html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8" name="Google Shape;80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https://www.xeoto.com.vn/bmw/i8/thong-so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4" name="Google Shape;864;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https://www.xeoto.com.vn/bmw/i8/thong-so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https://www.xeoto.com.vn/bmw/i8/thong-so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0" name="Google Shape;890;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70"/>
          <p:cNvSpPr/>
          <p:nvPr/>
        </p:nvSpPr>
        <p:spPr>
          <a:xfrm>
            <a:off x="-62850" y="1053450"/>
            <a:ext cx="8493600" cy="2508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70"/>
          <p:cNvSpPr txBox="1">
            <a:spLocks noGrp="1"/>
          </p:cNvSpPr>
          <p:nvPr>
            <p:ph type="ctrTitle"/>
          </p:nvPr>
        </p:nvSpPr>
        <p:spPr>
          <a:xfrm>
            <a:off x="690600" y="1281300"/>
            <a:ext cx="4315800" cy="205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70"/>
          <p:cNvSpPr txBox="1">
            <a:spLocks noGrp="1"/>
          </p:cNvSpPr>
          <p:nvPr>
            <p:ph type="subTitle" idx="1"/>
          </p:nvPr>
        </p:nvSpPr>
        <p:spPr>
          <a:xfrm>
            <a:off x="699150" y="3727325"/>
            <a:ext cx="4315800" cy="41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70"/>
          <p:cNvSpPr/>
          <p:nvPr/>
        </p:nvSpPr>
        <p:spPr>
          <a:xfrm>
            <a:off x="-465025" y="887850"/>
            <a:ext cx="10878900" cy="283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70"/>
          <p:cNvSpPr txBox="1"/>
          <p:nvPr/>
        </p:nvSpPr>
        <p:spPr>
          <a:xfrm rot="-5400000">
            <a:off x="7835725" y="1648675"/>
            <a:ext cx="1806600" cy="61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Cinzel"/>
                <a:ea typeface="Cinzel"/>
                <a:cs typeface="Cinzel"/>
                <a:sym typeface="Cinzel"/>
              </a:rPr>
              <a:t>toolkit</a:t>
            </a:r>
            <a:endParaRPr sz="2600" b="0" i="0" u="none" strike="noStrike" cap="none">
              <a:solidFill>
                <a:schemeClr val="dk1"/>
              </a:solidFill>
              <a:latin typeface="Cinzel"/>
              <a:ea typeface="Cinzel"/>
              <a:cs typeface="Cinzel"/>
              <a:sym typeface="Cinz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
        <p:cNvGrpSpPr/>
        <p:nvPr/>
      </p:nvGrpSpPr>
      <p:grpSpPr>
        <a:xfrm>
          <a:off x="0" y="0"/>
          <a:ext cx="0" cy="0"/>
          <a:chOff x="0" y="0"/>
          <a:chExt cx="0" cy="0"/>
        </a:xfrm>
      </p:grpSpPr>
      <p:sp>
        <p:nvSpPr>
          <p:cNvPr id="16" name="Google Shape;16;p71"/>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71"/>
          <p:cNvSpPr txBox="1">
            <a:spLocks noGrp="1"/>
          </p:cNvSpPr>
          <p:nvPr>
            <p:ph type="title"/>
          </p:nvPr>
        </p:nvSpPr>
        <p:spPr>
          <a:xfrm>
            <a:off x="713225" y="539500"/>
            <a:ext cx="7717500" cy="56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71"/>
          <p:cNvSpPr txBox="1">
            <a:spLocks noGrp="1"/>
          </p:cNvSpPr>
          <p:nvPr>
            <p:ph type="body" idx="1"/>
          </p:nvPr>
        </p:nvSpPr>
        <p:spPr>
          <a:xfrm>
            <a:off x="936250" y="2294325"/>
            <a:ext cx="3400200" cy="1878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9" name="Google Shape;19;p71"/>
          <p:cNvSpPr txBox="1">
            <a:spLocks noGrp="1"/>
          </p:cNvSpPr>
          <p:nvPr>
            <p:ph type="body" idx="2"/>
          </p:nvPr>
        </p:nvSpPr>
        <p:spPr>
          <a:xfrm>
            <a:off x="4807900" y="2294325"/>
            <a:ext cx="3400200" cy="1878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0" name="Google Shape;20;p71"/>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71"/>
          <p:cNvSpPr txBox="1">
            <a:spLocks noGrp="1"/>
          </p:cNvSpPr>
          <p:nvPr>
            <p:ph type="title" idx="3"/>
          </p:nvPr>
        </p:nvSpPr>
        <p:spPr>
          <a:xfrm>
            <a:off x="936250" y="1719150"/>
            <a:ext cx="34002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2" name="Google Shape;22;p71"/>
          <p:cNvSpPr txBox="1">
            <a:spLocks noGrp="1"/>
          </p:cNvSpPr>
          <p:nvPr>
            <p:ph type="title" idx="4"/>
          </p:nvPr>
        </p:nvSpPr>
        <p:spPr>
          <a:xfrm>
            <a:off x="4807900" y="1719150"/>
            <a:ext cx="34002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3" name="Google Shape;23;p71"/>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Cinzel"/>
                <a:ea typeface="Cinzel"/>
                <a:cs typeface="Cinzel"/>
                <a:sym typeface="Cinzel"/>
              </a:rPr>
              <a:t>toolkit</a:t>
            </a:r>
            <a:endParaRPr sz="2600" b="0" i="0" u="none" strike="noStrike" cap="none">
              <a:solidFill>
                <a:schemeClr val="dk1"/>
              </a:solidFill>
              <a:latin typeface="Cinzel"/>
              <a:ea typeface="Cinzel"/>
              <a:cs typeface="Cinzel"/>
              <a:sym typeface="Cinz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4"/>
        <p:cNvGrpSpPr/>
        <p:nvPr/>
      </p:nvGrpSpPr>
      <p:grpSpPr>
        <a:xfrm>
          <a:off x="0" y="0"/>
          <a:ext cx="0" cy="0"/>
          <a:chOff x="0" y="0"/>
          <a:chExt cx="0" cy="0"/>
        </a:xfrm>
      </p:grpSpPr>
      <p:sp>
        <p:nvSpPr>
          <p:cNvPr id="25" name="Google Shape;25;p72"/>
          <p:cNvSpPr/>
          <p:nvPr/>
        </p:nvSpPr>
        <p:spPr>
          <a:xfrm>
            <a:off x="3692050" y="0"/>
            <a:ext cx="60228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72"/>
          <p:cNvSpPr/>
          <p:nvPr/>
        </p:nvSpPr>
        <p:spPr>
          <a:xfrm>
            <a:off x="3480675" y="-155000"/>
            <a:ext cx="56634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 name="Google Shape;27;p72"/>
          <p:cNvSpPr txBox="1">
            <a:spLocks noGrp="1"/>
          </p:cNvSpPr>
          <p:nvPr>
            <p:ph type="title"/>
          </p:nvPr>
        </p:nvSpPr>
        <p:spPr>
          <a:xfrm>
            <a:off x="4968225" y="572350"/>
            <a:ext cx="33258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72"/>
          <p:cNvSpPr txBox="1">
            <a:spLocks noGrp="1"/>
          </p:cNvSpPr>
          <p:nvPr>
            <p:ph type="title" idx="2"/>
          </p:nvPr>
        </p:nvSpPr>
        <p:spPr>
          <a:xfrm>
            <a:off x="4444650" y="572350"/>
            <a:ext cx="599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72"/>
          <p:cNvSpPr txBox="1">
            <a:spLocks noGrp="1"/>
          </p:cNvSpPr>
          <p:nvPr>
            <p:ph type="subTitle" idx="1"/>
          </p:nvPr>
        </p:nvSpPr>
        <p:spPr>
          <a:xfrm>
            <a:off x="4968294" y="1082675"/>
            <a:ext cx="3325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2"/>
          <p:cNvSpPr txBox="1">
            <a:spLocks noGrp="1"/>
          </p:cNvSpPr>
          <p:nvPr>
            <p:ph type="title" idx="3"/>
          </p:nvPr>
        </p:nvSpPr>
        <p:spPr>
          <a:xfrm>
            <a:off x="4968225" y="1586050"/>
            <a:ext cx="33258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2"/>
          <p:cNvSpPr txBox="1">
            <a:spLocks noGrp="1"/>
          </p:cNvSpPr>
          <p:nvPr>
            <p:ph type="title" idx="4"/>
          </p:nvPr>
        </p:nvSpPr>
        <p:spPr>
          <a:xfrm>
            <a:off x="4444650" y="1586050"/>
            <a:ext cx="599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2" name="Google Shape;32;p72"/>
          <p:cNvSpPr txBox="1">
            <a:spLocks noGrp="1"/>
          </p:cNvSpPr>
          <p:nvPr>
            <p:ph type="subTitle" idx="5"/>
          </p:nvPr>
        </p:nvSpPr>
        <p:spPr>
          <a:xfrm>
            <a:off x="4968294" y="2096375"/>
            <a:ext cx="3325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72"/>
          <p:cNvSpPr txBox="1">
            <a:spLocks noGrp="1"/>
          </p:cNvSpPr>
          <p:nvPr>
            <p:ph type="title" idx="6"/>
          </p:nvPr>
        </p:nvSpPr>
        <p:spPr>
          <a:xfrm>
            <a:off x="4968225" y="2599750"/>
            <a:ext cx="33258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72"/>
          <p:cNvSpPr txBox="1">
            <a:spLocks noGrp="1"/>
          </p:cNvSpPr>
          <p:nvPr>
            <p:ph type="title" idx="7"/>
          </p:nvPr>
        </p:nvSpPr>
        <p:spPr>
          <a:xfrm>
            <a:off x="4444650" y="2599750"/>
            <a:ext cx="599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5" name="Google Shape;35;p72"/>
          <p:cNvSpPr txBox="1">
            <a:spLocks noGrp="1"/>
          </p:cNvSpPr>
          <p:nvPr>
            <p:ph type="subTitle" idx="8"/>
          </p:nvPr>
        </p:nvSpPr>
        <p:spPr>
          <a:xfrm>
            <a:off x="4968294" y="3110075"/>
            <a:ext cx="3325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72"/>
          <p:cNvSpPr txBox="1">
            <a:spLocks noGrp="1"/>
          </p:cNvSpPr>
          <p:nvPr>
            <p:ph type="title" idx="9"/>
          </p:nvPr>
        </p:nvSpPr>
        <p:spPr>
          <a:xfrm>
            <a:off x="4968225" y="3613450"/>
            <a:ext cx="33258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7" name="Google Shape;37;p72"/>
          <p:cNvSpPr txBox="1">
            <a:spLocks noGrp="1"/>
          </p:cNvSpPr>
          <p:nvPr>
            <p:ph type="title" idx="13"/>
          </p:nvPr>
        </p:nvSpPr>
        <p:spPr>
          <a:xfrm>
            <a:off x="4444650" y="3613450"/>
            <a:ext cx="599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500"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8" name="Google Shape;38;p72"/>
          <p:cNvSpPr txBox="1">
            <a:spLocks noGrp="1"/>
          </p:cNvSpPr>
          <p:nvPr>
            <p:ph type="subTitle" idx="14"/>
          </p:nvPr>
        </p:nvSpPr>
        <p:spPr>
          <a:xfrm>
            <a:off x="4968294" y="4123775"/>
            <a:ext cx="3325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Cinzel"/>
                <a:ea typeface="Cinzel"/>
                <a:cs typeface="Cinzel"/>
                <a:sym typeface="Cinzel"/>
              </a:rPr>
              <a:t>toolkit</a:t>
            </a:r>
            <a:endParaRPr sz="2600" b="0" i="0" u="none" strike="noStrike" cap="none">
              <a:solidFill>
                <a:schemeClr val="dk1"/>
              </a:solidFill>
              <a:latin typeface="Cinzel"/>
              <a:ea typeface="Cinzel"/>
              <a:cs typeface="Cinzel"/>
              <a:sym typeface="Cinz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0"/>
        <p:cNvGrpSpPr/>
        <p:nvPr/>
      </p:nvGrpSpPr>
      <p:grpSpPr>
        <a:xfrm>
          <a:off x="0" y="0"/>
          <a:ext cx="0" cy="0"/>
          <a:chOff x="0" y="0"/>
          <a:chExt cx="0" cy="0"/>
        </a:xfrm>
      </p:grpSpPr>
      <p:sp>
        <p:nvSpPr>
          <p:cNvPr id="41" name="Google Shape;41;p73"/>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73"/>
          <p:cNvSpPr txBox="1">
            <a:spLocks noGrp="1"/>
          </p:cNvSpPr>
          <p:nvPr>
            <p:ph type="title"/>
          </p:nvPr>
        </p:nvSpPr>
        <p:spPr>
          <a:xfrm>
            <a:off x="890252" y="1475700"/>
            <a:ext cx="34425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3" name="Google Shape;43;p73"/>
          <p:cNvSpPr txBox="1">
            <a:spLocks noGrp="1"/>
          </p:cNvSpPr>
          <p:nvPr>
            <p:ph type="subTitle" idx="1"/>
          </p:nvPr>
        </p:nvSpPr>
        <p:spPr>
          <a:xfrm>
            <a:off x="890252" y="1833625"/>
            <a:ext cx="3442500" cy="484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 name="Google Shape;44;p73"/>
          <p:cNvSpPr txBox="1">
            <a:spLocks noGrp="1"/>
          </p:cNvSpPr>
          <p:nvPr>
            <p:ph type="title" idx="2"/>
          </p:nvPr>
        </p:nvSpPr>
        <p:spPr>
          <a:xfrm>
            <a:off x="4819725" y="3830550"/>
            <a:ext cx="3442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5" name="Google Shape;45;p73"/>
          <p:cNvSpPr txBox="1">
            <a:spLocks noGrp="1"/>
          </p:cNvSpPr>
          <p:nvPr>
            <p:ph type="subTitle" idx="3"/>
          </p:nvPr>
        </p:nvSpPr>
        <p:spPr>
          <a:xfrm>
            <a:off x="4819725" y="4188475"/>
            <a:ext cx="34425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6" name="Google Shape;46;p73"/>
          <p:cNvSpPr txBox="1">
            <a:spLocks noGrp="1"/>
          </p:cNvSpPr>
          <p:nvPr>
            <p:ph type="title" idx="4"/>
          </p:nvPr>
        </p:nvSpPr>
        <p:spPr>
          <a:xfrm>
            <a:off x="4819725" y="1981950"/>
            <a:ext cx="3442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7" name="Google Shape;47;p73"/>
          <p:cNvSpPr txBox="1">
            <a:spLocks noGrp="1"/>
          </p:cNvSpPr>
          <p:nvPr>
            <p:ph type="subTitle" idx="5"/>
          </p:nvPr>
        </p:nvSpPr>
        <p:spPr>
          <a:xfrm>
            <a:off x="4819725" y="2339875"/>
            <a:ext cx="34425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 name="Google Shape;48;p73"/>
          <p:cNvSpPr txBox="1">
            <a:spLocks noGrp="1"/>
          </p:cNvSpPr>
          <p:nvPr>
            <p:ph type="title" idx="6"/>
          </p:nvPr>
        </p:nvSpPr>
        <p:spPr>
          <a:xfrm>
            <a:off x="890252" y="2463425"/>
            <a:ext cx="34425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9" name="Google Shape;49;p73"/>
          <p:cNvSpPr txBox="1">
            <a:spLocks noGrp="1"/>
          </p:cNvSpPr>
          <p:nvPr>
            <p:ph type="subTitle" idx="7"/>
          </p:nvPr>
        </p:nvSpPr>
        <p:spPr>
          <a:xfrm>
            <a:off x="890252" y="2821350"/>
            <a:ext cx="3442500" cy="484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0" name="Google Shape;50;p73"/>
          <p:cNvSpPr txBox="1">
            <a:spLocks noGrp="1"/>
          </p:cNvSpPr>
          <p:nvPr>
            <p:ph type="title" idx="8"/>
          </p:nvPr>
        </p:nvSpPr>
        <p:spPr>
          <a:xfrm>
            <a:off x="4819725" y="2906250"/>
            <a:ext cx="3442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1" name="Google Shape;51;p73"/>
          <p:cNvSpPr txBox="1">
            <a:spLocks noGrp="1"/>
          </p:cNvSpPr>
          <p:nvPr>
            <p:ph type="subTitle" idx="9"/>
          </p:nvPr>
        </p:nvSpPr>
        <p:spPr>
          <a:xfrm>
            <a:off x="4819725" y="3264175"/>
            <a:ext cx="34425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2" name="Google Shape;52;p73"/>
          <p:cNvSpPr txBox="1">
            <a:spLocks noGrp="1"/>
          </p:cNvSpPr>
          <p:nvPr>
            <p:ph type="title" idx="13"/>
          </p:nvPr>
        </p:nvSpPr>
        <p:spPr>
          <a:xfrm>
            <a:off x="890252" y="3405188"/>
            <a:ext cx="34425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3" name="Google Shape;53;p73"/>
          <p:cNvSpPr txBox="1">
            <a:spLocks noGrp="1"/>
          </p:cNvSpPr>
          <p:nvPr>
            <p:ph type="subTitle" idx="14"/>
          </p:nvPr>
        </p:nvSpPr>
        <p:spPr>
          <a:xfrm>
            <a:off x="890252" y="3763113"/>
            <a:ext cx="3442500" cy="484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4" name="Google Shape;54;p73"/>
          <p:cNvSpPr txBox="1">
            <a:spLocks noGrp="1"/>
          </p:cNvSpPr>
          <p:nvPr>
            <p:ph type="title" idx="15"/>
          </p:nvPr>
        </p:nvSpPr>
        <p:spPr>
          <a:xfrm>
            <a:off x="713225" y="539500"/>
            <a:ext cx="7717500" cy="56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5" name="Google Shape;55;p73"/>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7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Cinzel"/>
                <a:ea typeface="Cinzel"/>
                <a:cs typeface="Cinzel"/>
                <a:sym typeface="Cinzel"/>
              </a:rPr>
              <a:t>toolkit</a:t>
            </a:r>
            <a:endParaRPr sz="2600" b="0" i="0" u="none" strike="noStrike" cap="none">
              <a:solidFill>
                <a:schemeClr val="dk1"/>
              </a:solidFill>
              <a:latin typeface="Cinzel"/>
              <a:ea typeface="Cinzel"/>
              <a:cs typeface="Cinzel"/>
              <a:sym typeface="Cinz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74"/>
          <p:cNvSpPr/>
          <p:nvPr/>
        </p:nvSpPr>
        <p:spPr>
          <a:xfrm>
            <a:off x="713225" y="750800"/>
            <a:ext cx="8601300" cy="386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74"/>
          <p:cNvSpPr txBox="1">
            <a:spLocks noGrp="1"/>
          </p:cNvSpPr>
          <p:nvPr>
            <p:ph type="title"/>
          </p:nvPr>
        </p:nvSpPr>
        <p:spPr>
          <a:xfrm>
            <a:off x="713225" y="765150"/>
            <a:ext cx="7717500" cy="384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10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0" name="Google Shape;60;p74"/>
          <p:cNvSpPr/>
          <p:nvPr/>
        </p:nvSpPr>
        <p:spPr>
          <a:xfrm>
            <a:off x="-450975" y="539500"/>
            <a:ext cx="10055700" cy="428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74"/>
          <p:cNvSpPr txBox="1"/>
          <p:nvPr/>
        </p:nvSpPr>
        <p:spPr>
          <a:xfrm rot="-5400000">
            <a:off x="-449650" y="3557900"/>
            <a:ext cx="1625700" cy="62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Cinzel"/>
                <a:ea typeface="Cinzel"/>
                <a:cs typeface="Cinzel"/>
                <a:sym typeface="Cinzel"/>
              </a:rPr>
              <a:t>toolkit</a:t>
            </a:r>
            <a:endParaRPr sz="2600" b="0" i="0" u="none" strike="noStrike" cap="none">
              <a:solidFill>
                <a:schemeClr val="dk1"/>
              </a:solidFill>
              <a:latin typeface="Cinzel"/>
              <a:ea typeface="Cinzel"/>
              <a:cs typeface="Cinzel"/>
              <a:sym typeface="Cinz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2"/>
        <p:cNvGrpSpPr/>
        <p:nvPr/>
      </p:nvGrpSpPr>
      <p:grpSpPr>
        <a:xfrm>
          <a:off x="0" y="0"/>
          <a:ext cx="0" cy="0"/>
          <a:chOff x="0" y="0"/>
          <a:chExt cx="0" cy="0"/>
        </a:xfrm>
      </p:grpSpPr>
      <p:sp>
        <p:nvSpPr>
          <p:cNvPr id="63" name="Google Shape;63;p75"/>
          <p:cNvSpPr/>
          <p:nvPr/>
        </p:nvSpPr>
        <p:spPr>
          <a:xfrm>
            <a:off x="3692050" y="0"/>
            <a:ext cx="60228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75"/>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75"/>
          <p:cNvSpPr/>
          <p:nvPr/>
        </p:nvSpPr>
        <p:spPr>
          <a:xfrm>
            <a:off x="3480675" y="-155000"/>
            <a:ext cx="56634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6"/>
        <p:cNvGrpSpPr/>
        <p:nvPr/>
      </p:nvGrpSpPr>
      <p:grpSpPr>
        <a:xfrm>
          <a:off x="0" y="0"/>
          <a:ext cx="0" cy="0"/>
          <a:chOff x="0" y="0"/>
          <a:chExt cx="0" cy="0"/>
        </a:xfrm>
      </p:grpSpPr>
      <p:sp>
        <p:nvSpPr>
          <p:cNvPr id="67" name="Google Shape;67;p76"/>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76"/>
          <p:cNvSpPr/>
          <p:nvPr/>
        </p:nvSpPr>
        <p:spPr>
          <a:xfrm>
            <a:off x="-62850" y="611712"/>
            <a:ext cx="8493600" cy="389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76"/>
          <p:cNvSpPr/>
          <p:nvPr/>
        </p:nvSpPr>
        <p:spPr>
          <a:xfrm>
            <a:off x="-465025" y="354450"/>
            <a:ext cx="10878900" cy="44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69"/>
          <p:cNvSpPr txBox="1">
            <a:spLocks noGrp="1"/>
          </p:cNvSpPr>
          <p:nvPr>
            <p:ph type="title"/>
          </p:nvPr>
        </p:nvSpPr>
        <p:spPr>
          <a:xfrm>
            <a:off x="713225" y="539500"/>
            <a:ext cx="7717500" cy="565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Cinzel"/>
              <a:buNone/>
              <a:defRPr sz="2700" b="0" i="0" u="none" strike="noStrike" cap="none">
                <a:solidFill>
                  <a:schemeClr val="dk1"/>
                </a:solidFill>
                <a:latin typeface="Cinzel"/>
                <a:ea typeface="Cinzel"/>
                <a:cs typeface="Cinzel"/>
                <a:sym typeface="Cinze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69"/>
          <p:cNvSpPr txBox="1">
            <a:spLocks noGrp="1"/>
          </p:cNvSpPr>
          <p:nvPr>
            <p:ph type="body" idx="1"/>
          </p:nvPr>
        </p:nvSpPr>
        <p:spPr>
          <a:xfrm>
            <a:off x="713225" y="1237553"/>
            <a:ext cx="7717500" cy="33711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Quattrocento"/>
              <a:buChar char="●"/>
              <a:defRPr sz="1800" b="0" i="0" u="none" strike="noStrike" cap="none">
                <a:solidFill>
                  <a:schemeClr val="dk2"/>
                </a:solidFill>
                <a:latin typeface="Quattrocento"/>
                <a:ea typeface="Quattrocento"/>
                <a:cs typeface="Quattrocento"/>
                <a:sym typeface="Quattrocento"/>
              </a:defRPr>
            </a:lvl1pPr>
            <a:lvl2pPr marL="914400" marR="0" lvl="1" indent="-317500" algn="l" rtl="0">
              <a:lnSpc>
                <a:spcPct val="115000"/>
              </a:lnSpc>
              <a:spcBef>
                <a:spcPts val="0"/>
              </a:spcBef>
              <a:spcAft>
                <a:spcPts val="0"/>
              </a:spcAft>
              <a:buClr>
                <a:schemeClr val="dk2"/>
              </a:buClr>
              <a:buSzPts val="1400"/>
              <a:buFont typeface="Quattrocento"/>
              <a:buChar char="○"/>
              <a:defRPr sz="1400" b="0" i="0" u="none" strike="noStrike" cap="none">
                <a:solidFill>
                  <a:schemeClr val="dk2"/>
                </a:solidFill>
                <a:latin typeface="Quattrocento"/>
                <a:ea typeface="Quattrocento"/>
                <a:cs typeface="Quattrocento"/>
                <a:sym typeface="Quattrocento"/>
              </a:defRPr>
            </a:lvl2pPr>
            <a:lvl3pPr marL="1371600" marR="0" lvl="2" indent="-317500" algn="l" rtl="0">
              <a:lnSpc>
                <a:spcPct val="115000"/>
              </a:lnSpc>
              <a:spcBef>
                <a:spcPts val="0"/>
              </a:spcBef>
              <a:spcAft>
                <a:spcPts val="0"/>
              </a:spcAft>
              <a:buClr>
                <a:schemeClr val="dk2"/>
              </a:buClr>
              <a:buSzPts val="1400"/>
              <a:buFont typeface="Quattrocento"/>
              <a:buChar char="■"/>
              <a:defRPr sz="1400" b="0" i="0" u="none" strike="noStrike" cap="none">
                <a:solidFill>
                  <a:schemeClr val="dk2"/>
                </a:solidFill>
                <a:latin typeface="Quattrocento"/>
                <a:ea typeface="Quattrocento"/>
                <a:cs typeface="Quattrocento"/>
                <a:sym typeface="Quattrocento"/>
              </a:defRPr>
            </a:lvl3pPr>
            <a:lvl4pPr marL="1828800" marR="0" lvl="3" indent="-317500" algn="l" rtl="0">
              <a:lnSpc>
                <a:spcPct val="115000"/>
              </a:lnSpc>
              <a:spcBef>
                <a:spcPts val="0"/>
              </a:spcBef>
              <a:spcAft>
                <a:spcPts val="0"/>
              </a:spcAft>
              <a:buClr>
                <a:schemeClr val="dk2"/>
              </a:buClr>
              <a:buSzPts val="1400"/>
              <a:buFont typeface="Quattrocento"/>
              <a:buChar char="●"/>
              <a:defRPr sz="1400" b="0" i="0" u="none" strike="noStrike" cap="none">
                <a:solidFill>
                  <a:schemeClr val="dk2"/>
                </a:solidFill>
                <a:latin typeface="Quattrocento"/>
                <a:ea typeface="Quattrocento"/>
                <a:cs typeface="Quattrocento"/>
                <a:sym typeface="Quattrocento"/>
              </a:defRPr>
            </a:lvl4pPr>
            <a:lvl5pPr marL="2286000" marR="0" lvl="4" indent="-317500" algn="l" rtl="0">
              <a:lnSpc>
                <a:spcPct val="115000"/>
              </a:lnSpc>
              <a:spcBef>
                <a:spcPts val="0"/>
              </a:spcBef>
              <a:spcAft>
                <a:spcPts val="0"/>
              </a:spcAft>
              <a:buClr>
                <a:schemeClr val="dk2"/>
              </a:buClr>
              <a:buSzPts val="1400"/>
              <a:buFont typeface="Quattrocento"/>
              <a:buChar char="○"/>
              <a:defRPr sz="1400" b="0" i="0" u="none" strike="noStrike" cap="none">
                <a:solidFill>
                  <a:schemeClr val="dk2"/>
                </a:solidFill>
                <a:latin typeface="Quattrocento"/>
                <a:ea typeface="Quattrocento"/>
                <a:cs typeface="Quattrocento"/>
                <a:sym typeface="Quattrocento"/>
              </a:defRPr>
            </a:lvl5pPr>
            <a:lvl6pPr marL="2743200" marR="0" lvl="5" indent="-317500" algn="l" rtl="0">
              <a:lnSpc>
                <a:spcPct val="115000"/>
              </a:lnSpc>
              <a:spcBef>
                <a:spcPts val="0"/>
              </a:spcBef>
              <a:spcAft>
                <a:spcPts val="0"/>
              </a:spcAft>
              <a:buClr>
                <a:schemeClr val="dk2"/>
              </a:buClr>
              <a:buSzPts val="1400"/>
              <a:buFont typeface="Quattrocento"/>
              <a:buChar char="■"/>
              <a:defRPr sz="1400" b="0" i="0" u="none" strike="noStrike" cap="none">
                <a:solidFill>
                  <a:schemeClr val="dk2"/>
                </a:solidFill>
                <a:latin typeface="Quattrocento"/>
                <a:ea typeface="Quattrocento"/>
                <a:cs typeface="Quattrocento"/>
                <a:sym typeface="Quattrocento"/>
              </a:defRPr>
            </a:lvl6pPr>
            <a:lvl7pPr marL="3200400" marR="0" lvl="6" indent="-317500" algn="l" rtl="0">
              <a:lnSpc>
                <a:spcPct val="115000"/>
              </a:lnSpc>
              <a:spcBef>
                <a:spcPts val="0"/>
              </a:spcBef>
              <a:spcAft>
                <a:spcPts val="0"/>
              </a:spcAft>
              <a:buClr>
                <a:schemeClr val="dk2"/>
              </a:buClr>
              <a:buSzPts val="1400"/>
              <a:buFont typeface="Quattrocento"/>
              <a:buChar char="●"/>
              <a:defRPr sz="1400" b="0" i="0" u="none" strike="noStrike" cap="none">
                <a:solidFill>
                  <a:schemeClr val="dk2"/>
                </a:solidFill>
                <a:latin typeface="Quattrocento"/>
                <a:ea typeface="Quattrocento"/>
                <a:cs typeface="Quattrocento"/>
                <a:sym typeface="Quattrocento"/>
              </a:defRPr>
            </a:lvl7pPr>
            <a:lvl8pPr marL="3657600" marR="0" lvl="7" indent="-317500" algn="l" rtl="0">
              <a:lnSpc>
                <a:spcPct val="115000"/>
              </a:lnSpc>
              <a:spcBef>
                <a:spcPts val="0"/>
              </a:spcBef>
              <a:spcAft>
                <a:spcPts val="0"/>
              </a:spcAft>
              <a:buClr>
                <a:schemeClr val="dk2"/>
              </a:buClr>
              <a:buSzPts val="1400"/>
              <a:buFont typeface="Quattrocento"/>
              <a:buChar char="○"/>
              <a:defRPr sz="1400" b="0" i="0" u="none" strike="noStrike" cap="none">
                <a:solidFill>
                  <a:schemeClr val="dk2"/>
                </a:solidFill>
                <a:latin typeface="Quattrocento"/>
                <a:ea typeface="Quattrocento"/>
                <a:cs typeface="Quattrocento"/>
                <a:sym typeface="Quattrocento"/>
              </a:defRPr>
            </a:lvl8pPr>
            <a:lvl9pPr marL="4114800" marR="0" lvl="8" indent="-317500" algn="l" rtl="0">
              <a:lnSpc>
                <a:spcPct val="115000"/>
              </a:lnSpc>
              <a:spcBef>
                <a:spcPts val="0"/>
              </a:spcBef>
              <a:spcAft>
                <a:spcPts val="0"/>
              </a:spcAft>
              <a:buClr>
                <a:schemeClr val="dk2"/>
              </a:buClr>
              <a:buSzPts val="1400"/>
              <a:buFont typeface="Quattrocento"/>
              <a:buChar char="■"/>
              <a:defRPr sz="1400" b="0" i="0" u="none" strike="noStrike" cap="none">
                <a:solidFill>
                  <a:schemeClr val="dk2"/>
                </a:solidFill>
                <a:latin typeface="Quattrocento"/>
                <a:ea typeface="Quattrocento"/>
                <a:cs typeface="Quattrocento"/>
                <a:sym typeface="Quattrocento"/>
              </a:defRPr>
            </a:lvl9pPr>
          </a:lstStyle>
          <a:p>
            <a:endParaRPr/>
          </a:p>
        </p:txBody>
      </p:sp>
      <p:sp>
        <p:nvSpPr>
          <p:cNvPr id="8" name="Google Shape;8;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 Id="rId9" Type="http://schemas.openxmlformats.org/officeDocument/2006/relationships/image" Target="../media/image21.jpg"/></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jp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3.jpg"/></Relationships>
</file>

<file path=ppt/slides/_rels/slide1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0.jpg"/></Relationships>
</file>

<file path=ppt/slides/_rels/slide2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2.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4.jpg"/></Relationships>
</file>

<file path=ppt/slides/_rels/slide2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56.jpg"/></Relationships>
</file>

<file path=ppt/slides/_rels/slide2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58.jpg"/></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60.jpg"/></Relationships>
</file>

<file path=ppt/slides/_rels/slide2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6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64.jpg"/></Relationships>
</file>

<file path=ppt/slides/_rels/slide31.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66.jpg"/></Relationships>
</file>

<file path=ppt/slides/_rels/slide3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5.png"/><Relationship Id="rId7" Type="http://schemas.openxmlformats.org/officeDocument/2006/relationships/image" Target="../media/image79.jp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81.jpg"/></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jp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84.jpg"/><Relationship Id="rId5" Type="http://schemas.openxmlformats.org/officeDocument/2006/relationships/image" Target="../media/image83.jpg"/><Relationship Id="rId4" Type="http://schemas.openxmlformats.org/officeDocument/2006/relationships/image" Target="../media/image76.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90.jpg"/><Relationship Id="rId5" Type="http://schemas.openxmlformats.org/officeDocument/2006/relationships/image" Target="../media/image89.jpg"/><Relationship Id="rId4" Type="http://schemas.openxmlformats.org/officeDocument/2006/relationships/image" Target="../media/image88.jpg"/></Relationships>
</file>

<file path=ppt/slides/_rels/slide4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93.jpg"/></Relationships>
</file>

<file path=ppt/slides/_rels/slide4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79.jp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102.jpg"/><Relationship Id="rId7" Type="http://schemas.openxmlformats.org/officeDocument/2006/relationships/image" Target="../media/image106.jp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jpg"/></Relationships>
</file>

<file path=ppt/slides/_rels/slide4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109.png"/><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104.png"/><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8" Type="http://schemas.openxmlformats.org/officeDocument/2006/relationships/image" Target="../media/image102.jpg"/><Relationship Id="rId3" Type="http://schemas.openxmlformats.org/officeDocument/2006/relationships/image" Target="../media/image89.jpg"/><Relationship Id="rId7"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7.png"/><Relationship Id="rId10" Type="http://schemas.openxmlformats.org/officeDocument/2006/relationships/image" Target="../media/image108.png"/><Relationship Id="rId4" Type="http://schemas.openxmlformats.org/officeDocument/2006/relationships/image" Target="../media/image87.jpg"/><Relationship Id="rId9"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02.jpg"/></Relationships>
</file>

<file path=ppt/slides/_rels/slide5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image" Target="../media/image38.jpg"/><Relationship Id="rId4" Type="http://schemas.openxmlformats.org/officeDocument/2006/relationships/image" Target="../media/image77.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113.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112.jpg"/><Relationship Id="rId4" Type="http://schemas.openxmlformats.org/officeDocument/2006/relationships/image" Target="../media/image115.jpg"/></Relationships>
</file>

<file path=ppt/slides/_rels/slide61.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118.jp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3"/>
        <p:cNvGrpSpPr/>
        <p:nvPr/>
      </p:nvGrpSpPr>
      <p:grpSpPr>
        <a:xfrm>
          <a:off x="0" y="0"/>
          <a:ext cx="0" cy="0"/>
          <a:chOff x="0" y="0"/>
          <a:chExt cx="0" cy="0"/>
        </a:xfrm>
      </p:grpSpPr>
      <p:sp>
        <p:nvSpPr>
          <p:cNvPr id="74" name="Google Shape;74;p1"/>
          <p:cNvSpPr txBox="1">
            <a:spLocks noGrp="1"/>
          </p:cNvSpPr>
          <p:nvPr>
            <p:ph type="ctrTitle"/>
          </p:nvPr>
        </p:nvSpPr>
        <p:spPr>
          <a:xfrm>
            <a:off x="444415" y="1331794"/>
            <a:ext cx="5133109" cy="2052600"/>
          </a:xfrm>
          <a:prstGeom prst="rect">
            <a:avLst/>
          </a:prstGeom>
          <a:noFill/>
          <a:ln>
            <a:noFill/>
          </a:ln>
        </p:spPr>
        <p:txBody>
          <a:bodyPr spcFirstLastPara="1" wrap="square" lIns="91425" tIns="91425" rIns="91425" bIns="91425" anchor="ctr" anchorCtr="0">
            <a:noAutofit/>
          </a:bodyPr>
          <a:lstStyle/>
          <a:p>
            <a:pPr marL="0" lvl="0" indent="0" algn="l" rtl="0">
              <a:lnSpc>
                <a:spcPct val="120000"/>
              </a:lnSpc>
              <a:spcBef>
                <a:spcPts val="600"/>
              </a:spcBef>
              <a:spcAft>
                <a:spcPts val="600"/>
              </a:spcAft>
              <a:buSzPts val="5200"/>
              <a:buNone/>
            </a:pPr>
            <a:r>
              <a:rPr lang="en-US" sz="4500">
                <a:solidFill>
                  <a:srgbClr val="171717"/>
                </a:solidFill>
                <a:latin typeface="Arial"/>
                <a:ea typeface="Arial"/>
                <a:cs typeface="Arial"/>
                <a:sym typeface="Arial"/>
              </a:rPr>
              <a:t>Thiết kế mĩ thuật công nghiệp</a:t>
            </a:r>
            <a:br>
              <a:rPr lang="en-US" sz="4500">
                <a:solidFill>
                  <a:srgbClr val="171717"/>
                </a:solidFill>
                <a:latin typeface="Arial"/>
                <a:ea typeface="Arial"/>
                <a:cs typeface="Arial"/>
                <a:sym typeface="Arial"/>
              </a:rPr>
            </a:br>
            <a:r>
              <a:rPr lang="en-US" sz="2400">
                <a:solidFill>
                  <a:srgbClr val="171717"/>
                </a:solidFill>
                <a:latin typeface="Arial"/>
                <a:ea typeface="Arial"/>
                <a:cs typeface="Arial"/>
                <a:sym typeface="Arial"/>
              </a:rPr>
              <a:t>ME3123 – INDUSTRIAL DESIGN</a:t>
            </a:r>
            <a:endParaRPr sz="2400">
              <a:solidFill>
                <a:srgbClr val="171717"/>
              </a:solidFill>
              <a:latin typeface="Arial"/>
              <a:ea typeface="Arial"/>
              <a:cs typeface="Arial"/>
              <a:sym typeface="Arial"/>
            </a:endParaRPr>
          </a:p>
        </p:txBody>
      </p:sp>
      <p:pic>
        <p:nvPicPr>
          <p:cNvPr id="75" name="Google Shape;75;p1" descr="Text&#10;&#10;Description automatically generated"/>
          <p:cNvPicPr preferRelativeResize="0"/>
          <p:nvPr/>
        </p:nvPicPr>
        <p:blipFill rotWithShape="1">
          <a:blip r:embed="rId3">
            <a:alphaModFix/>
          </a:blip>
          <a:srcRect/>
          <a:stretch/>
        </p:blipFill>
        <p:spPr>
          <a:xfrm>
            <a:off x="0" y="0"/>
            <a:ext cx="2740806" cy="884955"/>
          </a:xfrm>
          <a:prstGeom prst="rect">
            <a:avLst/>
          </a:prstGeom>
          <a:noFill/>
          <a:ln>
            <a:noFill/>
          </a:ln>
        </p:spPr>
      </p:pic>
      <p:pic>
        <p:nvPicPr>
          <p:cNvPr id="76" name="Google Shape;76;p1" descr="Xe BMW i8 mở cửa bằng điều khiển trắng"/>
          <p:cNvPicPr preferRelativeResize="0"/>
          <p:nvPr/>
        </p:nvPicPr>
        <p:blipFill rotWithShape="1">
          <a:blip r:embed="rId4">
            <a:alphaModFix/>
          </a:blip>
          <a:srcRect/>
          <a:stretch/>
        </p:blipFill>
        <p:spPr>
          <a:xfrm>
            <a:off x="5158740" y="472440"/>
            <a:ext cx="3985260" cy="3985260"/>
          </a:xfrm>
          <a:prstGeom prst="rect">
            <a:avLst/>
          </a:prstGeom>
          <a:noFill/>
          <a:ln>
            <a:noFill/>
          </a:ln>
        </p:spPr>
      </p:pic>
      <p:sp>
        <p:nvSpPr>
          <p:cNvPr id="77" name="Google Shape;77;p1"/>
          <p:cNvSpPr txBox="1">
            <a:spLocks noGrp="1"/>
          </p:cNvSpPr>
          <p:nvPr>
            <p:ph type="subTitle" idx="1"/>
          </p:nvPr>
        </p:nvSpPr>
        <p:spPr>
          <a:xfrm>
            <a:off x="545057" y="3838728"/>
            <a:ext cx="4931823" cy="810039"/>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2800"/>
              <a:buNone/>
            </a:pPr>
            <a:r>
              <a:rPr lang="en-US" sz="1800">
                <a:solidFill>
                  <a:srgbClr val="171717"/>
                </a:solidFill>
                <a:latin typeface="Arial"/>
                <a:ea typeface="Arial"/>
                <a:cs typeface="Arial"/>
                <a:sym typeface="Arial"/>
              </a:rPr>
              <a:t>Mã lớp: 133841</a:t>
            </a:r>
            <a:endParaRPr/>
          </a:p>
          <a:p>
            <a:pPr marL="457200" lvl="0" indent="-342900" algn="l" rtl="0">
              <a:lnSpc>
                <a:spcPct val="100000"/>
              </a:lnSpc>
              <a:spcBef>
                <a:spcPts val="0"/>
              </a:spcBef>
              <a:spcAft>
                <a:spcPts val="0"/>
              </a:spcAft>
              <a:buSzPts val="2800"/>
              <a:buNone/>
            </a:pPr>
            <a:r>
              <a:rPr lang="en-US" sz="1800">
                <a:solidFill>
                  <a:srgbClr val="171717"/>
                </a:solidFill>
                <a:latin typeface="Arial"/>
                <a:ea typeface="Arial"/>
                <a:cs typeface="Arial"/>
                <a:sym typeface="Arial"/>
              </a:rPr>
              <a:t>Giảng viên hướng dẫn: Dương Thị Kim Đức</a:t>
            </a:r>
            <a:endParaRPr/>
          </a:p>
          <a:p>
            <a:pPr marL="457200" lvl="0" indent="-342900" algn="l" rtl="0">
              <a:lnSpc>
                <a:spcPct val="100000"/>
              </a:lnSpc>
              <a:spcBef>
                <a:spcPts val="0"/>
              </a:spcBef>
              <a:spcAft>
                <a:spcPts val="0"/>
              </a:spcAft>
              <a:buSzPts val="2800"/>
              <a:buNone/>
            </a:pPr>
            <a:endParaRPr>
              <a:solidFill>
                <a:srgbClr val="17171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0"/>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10"/>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1.4. Hệ thống phân phối sản phẩm</a:t>
            </a:r>
            <a:endParaRPr sz="2000" b="1">
              <a:solidFill>
                <a:srgbClr val="171717"/>
              </a:solidFill>
              <a:latin typeface="Times New Roman"/>
              <a:ea typeface="Times New Roman"/>
              <a:cs typeface="Times New Roman"/>
              <a:sym typeface="Times New Roman"/>
            </a:endParaRPr>
          </a:p>
        </p:txBody>
      </p:sp>
      <p:sp>
        <p:nvSpPr>
          <p:cNvPr id="194" name="Google Shape;194;p10"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95" name="Google Shape;195;p10" descr="BMW Series 3 2021: giá lăn bánh 7/2022, TSKT, đánh giá chi tiết"/>
          <p:cNvPicPr preferRelativeResize="0"/>
          <p:nvPr/>
        </p:nvPicPr>
        <p:blipFill rotWithShape="1">
          <a:blip r:embed="rId3">
            <a:alphaModFix/>
          </a:blip>
          <a:srcRect/>
          <a:stretch/>
        </p:blipFill>
        <p:spPr>
          <a:xfrm>
            <a:off x="4591955" y="1006531"/>
            <a:ext cx="2317174" cy="1390305"/>
          </a:xfrm>
          <a:prstGeom prst="rect">
            <a:avLst/>
          </a:prstGeom>
          <a:noFill/>
          <a:ln>
            <a:noFill/>
          </a:ln>
        </p:spPr>
      </p:pic>
      <p:pic>
        <p:nvPicPr>
          <p:cNvPr id="196" name="Google Shape;196;p10" descr="Thông Tin BMW 4 Series: Giá Lăn Bánh Và Đánh Giá Chi Tiết"/>
          <p:cNvPicPr preferRelativeResize="0"/>
          <p:nvPr/>
        </p:nvPicPr>
        <p:blipFill rotWithShape="1">
          <a:blip r:embed="rId4">
            <a:alphaModFix/>
          </a:blip>
          <a:srcRect/>
          <a:stretch/>
        </p:blipFill>
        <p:spPr>
          <a:xfrm>
            <a:off x="6897043" y="1006531"/>
            <a:ext cx="2246958" cy="1390305"/>
          </a:xfrm>
          <a:prstGeom prst="rect">
            <a:avLst/>
          </a:prstGeom>
          <a:noFill/>
          <a:ln>
            <a:noFill/>
          </a:ln>
        </p:spPr>
      </p:pic>
      <p:pic>
        <p:nvPicPr>
          <p:cNvPr id="197" name="Google Shape;197;p10" descr="BMW 1-SERIES: BMW cân nhắc tương lai xe chạy động cơ cỡ nhỏ | Autopro.com.vn"/>
          <p:cNvPicPr preferRelativeResize="0"/>
          <p:nvPr/>
        </p:nvPicPr>
        <p:blipFill rotWithShape="1">
          <a:blip r:embed="rId5">
            <a:alphaModFix/>
          </a:blip>
          <a:srcRect/>
          <a:stretch/>
        </p:blipFill>
        <p:spPr>
          <a:xfrm>
            <a:off x="1" y="1006531"/>
            <a:ext cx="2317175" cy="1390305"/>
          </a:xfrm>
          <a:prstGeom prst="rect">
            <a:avLst/>
          </a:prstGeom>
          <a:noFill/>
          <a:ln>
            <a:noFill/>
          </a:ln>
        </p:spPr>
      </p:pic>
      <p:pic>
        <p:nvPicPr>
          <p:cNvPr id="198" name="Google Shape;198;p10" descr="BMW 2-Series Coupe 2022 chính thức: to hơn, mạnh hơn, đẹp hơn"/>
          <p:cNvPicPr preferRelativeResize="0"/>
          <p:nvPr/>
        </p:nvPicPr>
        <p:blipFill rotWithShape="1">
          <a:blip r:embed="rId6">
            <a:alphaModFix/>
          </a:blip>
          <a:srcRect/>
          <a:stretch/>
        </p:blipFill>
        <p:spPr>
          <a:xfrm>
            <a:off x="2317176" y="1006531"/>
            <a:ext cx="2274779" cy="1390305"/>
          </a:xfrm>
          <a:prstGeom prst="rect">
            <a:avLst/>
          </a:prstGeom>
          <a:noFill/>
          <a:ln>
            <a:noFill/>
          </a:ln>
        </p:spPr>
      </p:pic>
      <p:sp>
        <p:nvSpPr>
          <p:cNvPr id="199" name="Google Shape;199;p10"/>
          <p:cNvSpPr txBox="1"/>
          <p:nvPr/>
        </p:nvSpPr>
        <p:spPr>
          <a:xfrm>
            <a:off x="484045" y="2500747"/>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series 1</a:t>
            </a:r>
            <a:endParaRPr sz="1600" b="0" i="1" u="none" strike="noStrike" cap="none">
              <a:solidFill>
                <a:srgbClr val="000000"/>
              </a:solidFill>
              <a:latin typeface="Times New Roman"/>
              <a:ea typeface="Times New Roman"/>
              <a:cs typeface="Times New Roman"/>
              <a:sym typeface="Times New Roman"/>
            </a:endParaRPr>
          </a:p>
        </p:txBody>
      </p:sp>
      <p:sp>
        <p:nvSpPr>
          <p:cNvPr id="200" name="Google Shape;200;p10"/>
          <p:cNvSpPr txBox="1"/>
          <p:nvPr/>
        </p:nvSpPr>
        <p:spPr>
          <a:xfrm>
            <a:off x="7345979" y="2499613"/>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series 4</a:t>
            </a:r>
            <a:endParaRPr sz="1600" b="0" i="1" u="none" strike="noStrike" cap="none">
              <a:solidFill>
                <a:srgbClr val="000000"/>
              </a:solidFill>
              <a:latin typeface="Times New Roman"/>
              <a:ea typeface="Times New Roman"/>
              <a:cs typeface="Times New Roman"/>
              <a:sym typeface="Times New Roman"/>
            </a:endParaRPr>
          </a:p>
        </p:txBody>
      </p:sp>
      <p:sp>
        <p:nvSpPr>
          <p:cNvPr id="201" name="Google Shape;201;p10"/>
          <p:cNvSpPr txBox="1"/>
          <p:nvPr/>
        </p:nvSpPr>
        <p:spPr>
          <a:xfrm>
            <a:off x="5075999" y="2499615"/>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series 3</a:t>
            </a:r>
            <a:endParaRPr sz="1600" b="0" i="1" u="none" strike="noStrike" cap="none">
              <a:solidFill>
                <a:srgbClr val="000000"/>
              </a:solidFill>
              <a:latin typeface="Times New Roman"/>
              <a:ea typeface="Times New Roman"/>
              <a:cs typeface="Times New Roman"/>
              <a:sym typeface="Times New Roman"/>
            </a:endParaRPr>
          </a:p>
        </p:txBody>
      </p:sp>
      <p:sp>
        <p:nvSpPr>
          <p:cNvPr id="202" name="Google Shape;202;p10"/>
          <p:cNvSpPr txBox="1"/>
          <p:nvPr/>
        </p:nvSpPr>
        <p:spPr>
          <a:xfrm>
            <a:off x="2780022" y="2500747"/>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series 2</a:t>
            </a:r>
            <a:endParaRPr sz="1600" b="0" i="1" u="none" strike="noStrike" cap="none">
              <a:solidFill>
                <a:srgbClr val="000000"/>
              </a:solidFill>
              <a:latin typeface="Times New Roman"/>
              <a:ea typeface="Times New Roman"/>
              <a:cs typeface="Times New Roman"/>
              <a:sym typeface="Times New Roman"/>
            </a:endParaRPr>
          </a:p>
        </p:txBody>
      </p:sp>
      <p:pic>
        <p:nvPicPr>
          <p:cNvPr id="203" name="Google Shape;203;p10" descr="BMW Series 5 2021: giá lăn bánh 7/2022, TSKT, đánh giá chi tiết"/>
          <p:cNvPicPr preferRelativeResize="0"/>
          <p:nvPr/>
        </p:nvPicPr>
        <p:blipFill rotWithShape="1">
          <a:blip r:embed="rId7">
            <a:alphaModFix/>
          </a:blip>
          <a:srcRect/>
          <a:stretch/>
        </p:blipFill>
        <p:spPr>
          <a:xfrm>
            <a:off x="1158588" y="2838167"/>
            <a:ext cx="2317176" cy="1390306"/>
          </a:xfrm>
          <a:prstGeom prst="rect">
            <a:avLst/>
          </a:prstGeom>
          <a:noFill/>
          <a:ln>
            <a:noFill/>
          </a:ln>
        </p:spPr>
      </p:pic>
      <p:pic>
        <p:nvPicPr>
          <p:cNvPr id="204" name="Google Shape;204;p10" descr="BMW 6-Series Gran Turismo (2021) - pictures, information &amp; specs"/>
          <p:cNvPicPr preferRelativeResize="0"/>
          <p:nvPr/>
        </p:nvPicPr>
        <p:blipFill rotWithShape="1">
          <a:blip r:embed="rId8">
            <a:alphaModFix/>
          </a:blip>
          <a:srcRect/>
          <a:stretch/>
        </p:blipFill>
        <p:spPr>
          <a:xfrm>
            <a:off x="3475764" y="2838168"/>
            <a:ext cx="1856129" cy="1390306"/>
          </a:xfrm>
          <a:prstGeom prst="rect">
            <a:avLst/>
          </a:prstGeom>
          <a:noFill/>
          <a:ln>
            <a:noFill/>
          </a:ln>
        </p:spPr>
      </p:pic>
      <p:pic>
        <p:nvPicPr>
          <p:cNvPr id="205" name="Google Shape;205;p10" descr="BMW 7-Series 2020 có giá khởi điểm từ 87.445 USD"/>
          <p:cNvPicPr preferRelativeResize="0"/>
          <p:nvPr/>
        </p:nvPicPr>
        <p:blipFill rotWithShape="1">
          <a:blip r:embed="rId9">
            <a:alphaModFix/>
          </a:blip>
          <a:srcRect/>
          <a:stretch/>
        </p:blipFill>
        <p:spPr>
          <a:xfrm>
            <a:off x="5331893" y="2838167"/>
            <a:ext cx="2084808" cy="1390306"/>
          </a:xfrm>
          <a:prstGeom prst="rect">
            <a:avLst/>
          </a:prstGeom>
          <a:noFill/>
          <a:ln>
            <a:noFill/>
          </a:ln>
        </p:spPr>
      </p:pic>
      <p:sp>
        <p:nvSpPr>
          <p:cNvPr id="206" name="Google Shape;206;p10"/>
          <p:cNvSpPr txBox="1"/>
          <p:nvPr/>
        </p:nvSpPr>
        <p:spPr>
          <a:xfrm>
            <a:off x="5699754" y="4228473"/>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series 7</a:t>
            </a:r>
            <a:endParaRPr sz="1600" b="0" i="1" u="none" strike="noStrike" cap="none">
              <a:solidFill>
                <a:srgbClr val="000000"/>
              </a:solidFill>
              <a:latin typeface="Times New Roman"/>
              <a:ea typeface="Times New Roman"/>
              <a:cs typeface="Times New Roman"/>
              <a:sym typeface="Times New Roman"/>
            </a:endParaRPr>
          </a:p>
        </p:txBody>
      </p:sp>
      <p:sp>
        <p:nvSpPr>
          <p:cNvPr id="207" name="Google Shape;207;p10"/>
          <p:cNvSpPr txBox="1"/>
          <p:nvPr/>
        </p:nvSpPr>
        <p:spPr>
          <a:xfrm>
            <a:off x="3734007" y="4267141"/>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series 6</a:t>
            </a:r>
            <a:endParaRPr sz="1600" b="0" i="1" u="none" strike="noStrike" cap="none">
              <a:solidFill>
                <a:srgbClr val="000000"/>
              </a:solidFill>
              <a:latin typeface="Times New Roman"/>
              <a:ea typeface="Times New Roman"/>
              <a:cs typeface="Times New Roman"/>
              <a:sym typeface="Times New Roman"/>
            </a:endParaRPr>
          </a:p>
        </p:txBody>
      </p:sp>
      <p:sp>
        <p:nvSpPr>
          <p:cNvPr id="208" name="Google Shape;208;p10"/>
          <p:cNvSpPr txBox="1"/>
          <p:nvPr/>
        </p:nvSpPr>
        <p:spPr>
          <a:xfrm>
            <a:off x="1642633" y="4267141"/>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series 5</a:t>
            </a:r>
            <a:endParaRPr sz="1600" b="0" i="1"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1"/>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11"/>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1.4. Hệ thống phân phối sản phẩm</a:t>
            </a:r>
            <a:endParaRPr sz="2000" b="1">
              <a:solidFill>
                <a:srgbClr val="171717"/>
              </a:solidFill>
              <a:latin typeface="Times New Roman"/>
              <a:ea typeface="Times New Roman"/>
              <a:cs typeface="Times New Roman"/>
              <a:sym typeface="Times New Roman"/>
            </a:endParaRPr>
          </a:p>
        </p:txBody>
      </p:sp>
      <p:sp>
        <p:nvSpPr>
          <p:cNvPr id="215" name="Google Shape;215;p11"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 name="Google Shape;216;p11"/>
          <p:cNvSpPr txBox="1"/>
          <p:nvPr/>
        </p:nvSpPr>
        <p:spPr>
          <a:xfrm>
            <a:off x="841086" y="2351843"/>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X1</a:t>
            </a:r>
            <a:endParaRPr sz="1600" b="0" i="1" u="none" strike="noStrike" cap="none">
              <a:solidFill>
                <a:srgbClr val="000000"/>
              </a:solidFill>
              <a:latin typeface="Times New Roman"/>
              <a:ea typeface="Times New Roman"/>
              <a:cs typeface="Times New Roman"/>
              <a:sym typeface="Times New Roman"/>
            </a:endParaRPr>
          </a:p>
        </p:txBody>
      </p:sp>
      <p:sp>
        <p:nvSpPr>
          <p:cNvPr id="217" name="Google Shape;217;p11"/>
          <p:cNvSpPr txBox="1"/>
          <p:nvPr/>
        </p:nvSpPr>
        <p:spPr>
          <a:xfrm>
            <a:off x="7661952" y="2351843"/>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X5</a:t>
            </a:r>
            <a:endParaRPr sz="1600" b="0" i="1" u="none" strike="noStrike" cap="none">
              <a:solidFill>
                <a:srgbClr val="000000"/>
              </a:solidFill>
              <a:latin typeface="Times New Roman"/>
              <a:ea typeface="Times New Roman"/>
              <a:cs typeface="Times New Roman"/>
              <a:sym typeface="Times New Roman"/>
            </a:endParaRPr>
          </a:p>
        </p:txBody>
      </p:sp>
      <p:sp>
        <p:nvSpPr>
          <p:cNvPr id="218" name="Google Shape;218;p11"/>
          <p:cNvSpPr txBox="1"/>
          <p:nvPr/>
        </p:nvSpPr>
        <p:spPr>
          <a:xfrm>
            <a:off x="5213430" y="2351843"/>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X4</a:t>
            </a:r>
            <a:endParaRPr sz="1600" b="0" i="1" u="none" strike="noStrike" cap="none">
              <a:solidFill>
                <a:srgbClr val="000000"/>
              </a:solidFill>
              <a:latin typeface="Times New Roman"/>
              <a:ea typeface="Times New Roman"/>
              <a:cs typeface="Times New Roman"/>
              <a:sym typeface="Times New Roman"/>
            </a:endParaRPr>
          </a:p>
        </p:txBody>
      </p:sp>
      <p:sp>
        <p:nvSpPr>
          <p:cNvPr id="219" name="Google Shape;219;p11"/>
          <p:cNvSpPr txBox="1"/>
          <p:nvPr/>
        </p:nvSpPr>
        <p:spPr>
          <a:xfrm>
            <a:off x="3069709" y="2351843"/>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X3</a:t>
            </a:r>
            <a:endParaRPr sz="1600" b="0" i="1" u="none" strike="noStrike" cap="none">
              <a:solidFill>
                <a:srgbClr val="000000"/>
              </a:solidFill>
              <a:latin typeface="Times New Roman"/>
              <a:ea typeface="Times New Roman"/>
              <a:cs typeface="Times New Roman"/>
              <a:sym typeface="Times New Roman"/>
            </a:endParaRPr>
          </a:p>
        </p:txBody>
      </p:sp>
      <p:sp>
        <p:nvSpPr>
          <p:cNvPr id="220" name="Google Shape;220;p11"/>
          <p:cNvSpPr txBox="1"/>
          <p:nvPr/>
        </p:nvSpPr>
        <p:spPr>
          <a:xfrm>
            <a:off x="6139720" y="4201851"/>
            <a:ext cx="86276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i8</a:t>
            </a:r>
            <a:endParaRPr sz="1600" b="0" i="1" u="none" strike="noStrike" cap="none">
              <a:solidFill>
                <a:srgbClr val="000000"/>
              </a:solidFill>
              <a:latin typeface="Times New Roman"/>
              <a:ea typeface="Times New Roman"/>
              <a:cs typeface="Times New Roman"/>
              <a:sym typeface="Times New Roman"/>
            </a:endParaRPr>
          </a:p>
        </p:txBody>
      </p:sp>
      <p:sp>
        <p:nvSpPr>
          <p:cNvPr id="221" name="Google Shape;221;p11"/>
          <p:cNvSpPr txBox="1"/>
          <p:nvPr/>
        </p:nvSpPr>
        <p:spPr>
          <a:xfrm>
            <a:off x="4112810" y="4227845"/>
            <a:ext cx="9183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i3</a:t>
            </a:r>
            <a:endParaRPr sz="1600" b="0" i="1" u="none" strike="noStrike" cap="none">
              <a:solidFill>
                <a:srgbClr val="000000"/>
              </a:solidFill>
              <a:latin typeface="Times New Roman"/>
              <a:ea typeface="Times New Roman"/>
              <a:cs typeface="Times New Roman"/>
              <a:sym typeface="Times New Roman"/>
            </a:endParaRPr>
          </a:p>
        </p:txBody>
      </p:sp>
      <p:sp>
        <p:nvSpPr>
          <p:cNvPr id="222" name="Google Shape;222;p11"/>
          <p:cNvSpPr txBox="1"/>
          <p:nvPr/>
        </p:nvSpPr>
        <p:spPr>
          <a:xfrm>
            <a:off x="1921334" y="4228473"/>
            <a:ext cx="1349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BMW X6</a:t>
            </a:r>
            <a:endParaRPr sz="1600" b="0" i="1" u="none" strike="noStrike" cap="none">
              <a:solidFill>
                <a:srgbClr val="000000"/>
              </a:solidFill>
              <a:latin typeface="Times New Roman"/>
              <a:ea typeface="Times New Roman"/>
              <a:cs typeface="Times New Roman"/>
              <a:sym typeface="Times New Roman"/>
            </a:endParaRPr>
          </a:p>
        </p:txBody>
      </p:sp>
      <p:pic>
        <p:nvPicPr>
          <p:cNvPr id="223" name="Google Shape;223;p11" descr="BMW X4 mới sẽ ra mắt thị trường Việt vào quý II"/>
          <p:cNvPicPr preferRelativeResize="0"/>
          <p:nvPr/>
        </p:nvPicPr>
        <p:blipFill rotWithShape="1">
          <a:blip r:embed="rId3">
            <a:alphaModFix/>
          </a:blip>
          <a:srcRect/>
          <a:stretch/>
        </p:blipFill>
        <p:spPr>
          <a:xfrm>
            <a:off x="4572001" y="1001326"/>
            <a:ext cx="2200734" cy="1236295"/>
          </a:xfrm>
          <a:prstGeom prst="rect">
            <a:avLst/>
          </a:prstGeom>
          <a:noFill/>
          <a:ln>
            <a:noFill/>
          </a:ln>
        </p:spPr>
      </p:pic>
      <p:pic>
        <p:nvPicPr>
          <p:cNvPr id="224" name="Google Shape;224;p11" descr="BMW X5 2023 Mới - Với Giá Xe Lăn Bánh Kèm Khuyến Mại Tốt Nhất"/>
          <p:cNvPicPr preferRelativeResize="0"/>
          <p:nvPr/>
        </p:nvPicPr>
        <p:blipFill rotWithShape="1">
          <a:blip r:embed="rId4">
            <a:alphaModFix/>
          </a:blip>
          <a:srcRect/>
          <a:stretch/>
        </p:blipFill>
        <p:spPr>
          <a:xfrm>
            <a:off x="6772735" y="1008628"/>
            <a:ext cx="2293437" cy="1235589"/>
          </a:xfrm>
          <a:prstGeom prst="rect">
            <a:avLst/>
          </a:prstGeom>
          <a:noFill/>
          <a:ln>
            <a:noFill/>
          </a:ln>
        </p:spPr>
      </p:pic>
      <p:pic>
        <p:nvPicPr>
          <p:cNvPr id="225" name="Google Shape;225;p11" descr="BMW X6 2022: Giá xe X6 mới nhất kèm lăn bánh và ưu đãi (07/2022)"/>
          <p:cNvPicPr preferRelativeResize="0"/>
          <p:nvPr/>
        </p:nvPicPr>
        <p:blipFill rotWithShape="1">
          <a:blip r:embed="rId5">
            <a:alphaModFix/>
          </a:blip>
          <a:srcRect/>
          <a:stretch/>
        </p:blipFill>
        <p:spPr>
          <a:xfrm>
            <a:off x="1382328" y="2798023"/>
            <a:ext cx="2089625" cy="1393780"/>
          </a:xfrm>
          <a:prstGeom prst="rect">
            <a:avLst/>
          </a:prstGeom>
          <a:noFill/>
          <a:ln>
            <a:noFill/>
          </a:ln>
        </p:spPr>
      </p:pic>
      <p:pic>
        <p:nvPicPr>
          <p:cNvPr id="226" name="Google Shape;226;p11" descr="BMW X1 bước sang thế hệ mới, có hút khách Việt?"/>
          <p:cNvPicPr preferRelativeResize="0"/>
          <p:nvPr/>
        </p:nvPicPr>
        <p:blipFill rotWithShape="1">
          <a:blip r:embed="rId6">
            <a:alphaModFix/>
          </a:blip>
          <a:srcRect/>
          <a:stretch/>
        </p:blipFill>
        <p:spPr>
          <a:xfrm>
            <a:off x="185988" y="1001326"/>
            <a:ext cx="2196602" cy="1235589"/>
          </a:xfrm>
          <a:prstGeom prst="rect">
            <a:avLst/>
          </a:prstGeom>
          <a:noFill/>
          <a:ln>
            <a:noFill/>
          </a:ln>
        </p:spPr>
      </p:pic>
      <p:pic>
        <p:nvPicPr>
          <p:cNvPr id="227" name="Google Shape;227;p11" descr="BMW X3 2021: giá lăn bánh 7/2022, TSKT, đánh giá chi tiết"/>
          <p:cNvPicPr preferRelativeResize="0"/>
          <p:nvPr/>
        </p:nvPicPr>
        <p:blipFill rotWithShape="1">
          <a:blip r:embed="rId7">
            <a:alphaModFix/>
          </a:blip>
          <a:srcRect/>
          <a:stretch/>
        </p:blipFill>
        <p:spPr>
          <a:xfrm>
            <a:off x="2378649" y="1001327"/>
            <a:ext cx="2193352" cy="1235588"/>
          </a:xfrm>
          <a:prstGeom prst="rect">
            <a:avLst/>
          </a:prstGeom>
          <a:noFill/>
          <a:ln>
            <a:noFill/>
          </a:ln>
        </p:spPr>
      </p:pic>
      <p:pic>
        <p:nvPicPr>
          <p:cNvPr id="228" name="Google Shape;228;p11" descr="BMW i3 – New Town Europe"/>
          <p:cNvPicPr preferRelativeResize="0"/>
          <p:nvPr/>
        </p:nvPicPr>
        <p:blipFill rotWithShape="1">
          <a:blip r:embed="rId8">
            <a:alphaModFix/>
          </a:blip>
          <a:srcRect/>
          <a:stretch/>
        </p:blipFill>
        <p:spPr>
          <a:xfrm>
            <a:off x="3471953" y="2798023"/>
            <a:ext cx="2091977" cy="1393780"/>
          </a:xfrm>
          <a:prstGeom prst="rect">
            <a:avLst/>
          </a:prstGeom>
          <a:noFill/>
          <a:ln>
            <a:noFill/>
          </a:ln>
        </p:spPr>
      </p:pic>
      <p:pic>
        <p:nvPicPr>
          <p:cNvPr id="229" name="Google Shape;229;p11" descr="BMW i8: Bảng giá xe tại Việt Nam, đánh giá chi tiết"/>
          <p:cNvPicPr preferRelativeResize="0"/>
          <p:nvPr/>
        </p:nvPicPr>
        <p:blipFill rotWithShape="1">
          <a:blip r:embed="rId9">
            <a:alphaModFix/>
          </a:blip>
          <a:srcRect/>
          <a:stretch/>
        </p:blipFill>
        <p:spPr>
          <a:xfrm>
            <a:off x="5552683" y="2798024"/>
            <a:ext cx="2036837" cy="13898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2"/>
          <p:cNvPicPr preferRelativeResize="0"/>
          <p:nvPr/>
        </p:nvPicPr>
        <p:blipFill rotWithShape="1">
          <a:blip r:embed="rId3">
            <a:alphaModFix/>
          </a:blip>
          <a:srcRect/>
          <a:stretch/>
        </p:blipFill>
        <p:spPr>
          <a:xfrm>
            <a:off x="5826454" y="2815446"/>
            <a:ext cx="2487966" cy="1899099"/>
          </a:xfrm>
          <a:prstGeom prst="rect">
            <a:avLst/>
          </a:prstGeom>
          <a:noFill/>
          <a:ln>
            <a:noFill/>
          </a:ln>
        </p:spPr>
      </p:pic>
      <p:pic>
        <p:nvPicPr>
          <p:cNvPr id="235" name="Google Shape;235;p12"/>
          <p:cNvPicPr preferRelativeResize="0"/>
          <p:nvPr/>
        </p:nvPicPr>
        <p:blipFill rotWithShape="1">
          <a:blip r:embed="rId4">
            <a:alphaModFix/>
          </a:blip>
          <a:srcRect/>
          <a:stretch/>
        </p:blipFill>
        <p:spPr>
          <a:xfrm>
            <a:off x="3107207" y="2880647"/>
            <a:ext cx="2428450" cy="1833898"/>
          </a:xfrm>
          <a:prstGeom prst="rect">
            <a:avLst/>
          </a:prstGeom>
          <a:noFill/>
          <a:ln>
            <a:noFill/>
          </a:ln>
        </p:spPr>
      </p:pic>
      <p:sp>
        <p:nvSpPr>
          <p:cNvPr id="236" name="Google Shape;236;p12"/>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37" name="Google Shape;237;p12"/>
          <p:cNvPicPr preferRelativeResize="0"/>
          <p:nvPr/>
        </p:nvPicPr>
        <p:blipFill rotWithShape="1">
          <a:blip r:embed="rId5">
            <a:alphaModFix/>
          </a:blip>
          <a:srcRect/>
          <a:stretch/>
        </p:blipFill>
        <p:spPr>
          <a:xfrm>
            <a:off x="381007" y="2510855"/>
            <a:ext cx="2549525" cy="2203690"/>
          </a:xfrm>
          <a:prstGeom prst="rect">
            <a:avLst/>
          </a:prstGeom>
          <a:noFill/>
          <a:ln>
            <a:noFill/>
          </a:ln>
        </p:spPr>
      </p:pic>
      <p:sp>
        <p:nvSpPr>
          <p:cNvPr id="238" name="Google Shape;238;p12"/>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1.4. Hệ thống phân phối sản phẩm</a:t>
            </a:r>
            <a:endParaRPr sz="2000" b="1">
              <a:solidFill>
                <a:srgbClr val="171717"/>
              </a:solidFill>
              <a:latin typeface="Times New Roman"/>
              <a:ea typeface="Times New Roman"/>
              <a:cs typeface="Times New Roman"/>
              <a:sym typeface="Times New Roman"/>
            </a:endParaRPr>
          </a:p>
        </p:txBody>
      </p:sp>
      <p:sp>
        <p:nvSpPr>
          <p:cNvPr id="239" name="Google Shape;239;p12"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40" name="Google Shape;240;p12"/>
          <p:cNvPicPr preferRelativeResize="0"/>
          <p:nvPr/>
        </p:nvPicPr>
        <p:blipFill rotWithShape="1">
          <a:blip r:embed="rId6">
            <a:alphaModFix/>
          </a:blip>
          <a:srcRect/>
          <a:stretch/>
        </p:blipFill>
        <p:spPr>
          <a:xfrm>
            <a:off x="483235" y="1408676"/>
            <a:ext cx="2191385" cy="1600375"/>
          </a:xfrm>
          <a:prstGeom prst="rect">
            <a:avLst/>
          </a:prstGeom>
          <a:noFill/>
          <a:ln>
            <a:noFill/>
          </a:ln>
        </p:spPr>
      </p:pic>
      <p:pic>
        <p:nvPicPr>
          <p:cNvPr id="241" name="Google Shape;241;p12"/>
          <p:cNvPicPr preferRelativeResize="0"/>
          <p:nvPr/>
        </p:nvPicPr>
        <p:blipFill rotWithShape="1">
          <a:blip r:embed="rId7">
            <a:alphaModFix/>
          </a:blip>
          <a:srcRect/>
          <a:stretch/>
        </p:blipFill>
        <p:spPr>
          <a:xfrm>
            <a:off x="3152313" y="795565"/>
            <a:ext cx="2409716" cy="2213486"/>
          </a:xfrm>
          <a:prstGeom prst="rect">
            <a:avLst/>
          </a:prstGeom>
          <a:noFill/>
          <a:ln>
            <a:noFill/>
          </a:ln>
        </p:spPr>
      </p:pic>
      <p:pic>
        <p:nvPicPr>
          <p:cNvPr id="242" name="Google Shape;242;p12"/>
          <p:cNvPicPr preferRelativeResize="0"/>
          <p:nvPr/>
        </p:nvPicPr>
        <p:blipFill rotWithShape="1">
          <a:blip r:embed="rId8">
            <a:alphaModFix/>
          </a:blip>
          <a:srcRect/>
          <a:stretch/>
        </p:blipFill>
        <p:spPr>
          <a:xfrm>
            <a:off x="5958924" y="861195"/>
            <a:ext cx="2223027" cy="2107919"/>
          </a:xfrm>
          <a:prstGeom prst="rect">
            <a:avLst/>
          </a:prstGeom>
          <a:noFill/>
          <a:ln>
            <a:noFill/>
          </a:ln>
        </p:spPr>
      </p:pic>
      <p:sp>
        <p:nvSpPr>
          <p:cNvPr id="243" name="Google Shape;243;p12"/>
          <p:cNvSpPr txBox="1"/>
          <p:nvPr/>
        </p:nvSpPr>
        <p:spPr>
          <a:xfrm>
            <a:off x="307975" y="861195"/>
            <a:ext cx="75971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Một số sản phẩm đang được bày bán trên trang chủ BMW Việt Nam</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3"/>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9" name="Google Shape;249;p13"/>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1.4. Hệ thống phân phối sản phẩm</a:t>
            </a:r>
            <a:endParaRPr sz="2000" b="1">
              <a:solidFill>
                <a:srgbClr val="171717"/>
              </a:solidFill>
              <a:latin typeface="Times New Roman"/>
              <a:ea typeface="Times New Roman"/>
              <a:cs typeface="Times New Roman"/>
              <a:sym typeface="Times New Roman"/>
            </a:endParaRPr>
          </a:p>
        </p:txBody>
      </p:sp>
      <p:sp>
        <p:nvSpPr>
          <p:cNvPr id="250" name="Google Shape;250;p13"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 name="Google Shape;251;p13"/>
          <p:cNvSpPr txBox="1"/>
          <p:nvPr/>
        </p:nvSpPr>
        <p:spPr>
          <a:xfrm>
            <a:off x="307975" y="861195"/>
            <a:ext cx="75971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Một số sản phẩm đang được bày bán trên trang chủ BMW Việt Nam</a:t>
            </a:r>
            <a:endParaRPr sz="1800" b="0" i="0" u="none" strike="noStrike" cap="none">
              <a:solidFill>
                <a:srgbClr val="000000"/>
              </a:solidFill>
              <a:latin typeface="Times New Roman"/>
              <a:ea typeface="Times New Roman"/>
              <a:cs typeface="Times New Roman"/>
              <a:sym typeface="Times New Roman"/>
            </a:endParaRPr>
          </a:p>
        </p:txBody>
      </p:sp>
      <p:pic>
        <p:nvPicPr>
          <p:cNvPr id="252" name="Google Shape;252;p13"/>
          <p:cNvPicPr preferRelativeResize="0"/>
          <p:nvPr/>
        </p:nvPicPr>
        <p:blipFill rotWithShape="1">
          <a:blip r:embed="rId3">
            <a:alphaModFix/>
          </a:blip>
          <a:srcRect/>
          <a:stretch/>
        </p:blipFill>
        <p:spPr>
          <a:xfrm>
            <a:off x="155575" y="1988175"/>
            <a:ext cx="9123948" cy="1850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4"/>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8" name="Google Shape;258;p14"/>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1.4. Hệ thống phân phối sản phẩm</a:t>
            </a:r>
            <a:endParaRPr sz="2000" b="1">
              <a:solidFill>
                <a:srgbClr val="171717"/>
              </a:solidFill>
              <a:latin typeface="Times New Roman"/>
              <a:ea typeface="Times New Roman"/>
              <a:cs typeface="Times New Roman"/>
              <a:sym typeface="Times New Roman"/>
            </a:endParaRPr>
          </a:p>
        </p:txBody>
      </p:sp>
      <p:sp>
        <p:nvSpPr>
          <p:cNvPr id="259" name="Google Shape;259;p14"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0" name="Google Shape;260;p14"/>
          <p:cNvSpPr txBox="1"/>
          <p:nvPr/>
        </p:nvSpPr>
        <p:spPr>
          <a:xfrm>
            <a:off x="614472" y="1512923"/>
            <a:ext cx="75971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Một số kênh phân phối bán hàng</a:t>
            </a:r>
            <a:endParaRPr sz="1800" b="0" i="0" u="none" strike="noStrike" cap="none">
              <a:solidFill>
                <a:srgbClr val="000000"/>
              </a:solidFill>
              <a:latin typeface="Times New Roman"/>
              <a:ea typeface="Times New Roman"/>
              <a:cs typeface="Times New Roman"/>
              <a:sym typeface="Times New Roman"/>
            </a:endParaRPr>
          </a:p>
        </p:txBody>
      </p:sp>
      <p:pic>
        <p:nvPicPr>
          <p:cNvPr id="261" name="Google Shape;261;p14"/>
          <p:cNvPicPr preferRelativeResize="0"/>
          <p:nvPr/>
        </p:nvPicPr>
        <p:blipFill rotWithShape="1">
          <a:blip r:embed="rId3">
            <a:alphaModFix/>
          </a:blip>
          <a:srcRect/>
          <a:stretch/>
        </p:blipFill>
        <p:spPr>
          <a:xfrm>
            <a:off x="4413042" y="577638"/>
            <a:ext cx="3947809" cy="1979246"/>
          </a:xfrm>
          <a:prstGeom prst="rect">
            <a:avLst/>
          </a:prstGeom>
          <a:noFill/>
          <a:ln>
            <a:noFill/>
          </a:ln>
        </p:spPr>
      </p:pic>
      <p:pic>
        <p:nvPicPr>
          <p:cNvPr id="262" name="Google Shape;262;p14"/>
          <p:cNvPicPr preferRelativeResize="0"/>
          <p:nvPr/>
        </p:nvPicPr>
        <p:blipFill rotWithShape="1">
          <a:blip r:embed="rId4">
            <a:alphaModFix/>
          </a:blip>
          <a:srcRect/>
          <a:stretch/>
        </p:blipFill>
        <p:spPr>
          <a:xfrm>
            <a:off x="783151" y="2556884"/>
            <a:ext cx="7577700" cy="22647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5"/>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15"/>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1.5. Đối tượng sử dụng</a:t>
            </a:r>
            <a:endParaRPr sz="2000" b="1">
              <a:solidFill>
                <a:srgbClr val="171717"/>
              </a:solidFill>
              <a:latin typeface="Times New Roman"/>
              <a:ea typeface="Times New Roman"/>
              <a:cs typeface="Times New Roman"/>
              <a:sym typeface="Times New Roman"/>
            </a:endParaRPr>
          </a:p>
        </p:txBody>
      </p:sp>
      <p:sp>
        <p:nvSpPr>
          <p:cNvPr id="269" name="Google Shape;269;p15"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70" name="Google Shape;270;p15" descr="Go Green Leasing Twitter પર: &quot;🌟New car day!🌟 Look at this fabulous BMW I8  delivered to our very happy customer last week! What an amazing car!  Thankyou so much to our customer"/>
          <p:cNvPicPr preferRelativeResize="0"/>
          <p:nvPr/>
        </p:nvPicPr>
        <p:blipFill rotWithShape="1">
          <a:blip r:embed="rId3">
            <a:alphaModFix/>
          </a:blip>
          <a:srcRect/>
          <a:stretch/>
        </p:blipFill>
        <p:spPr>
          <a:xfrm>
            <a:off x="5046561" y="2624520"/>
            <a:ext cx="3963645" cy="2189108"/>
          </a:xfrm>
          <a:prstGeom prst="rect">
            <a:avLst/>
          </a:prstGeom>
          <a:noFill/>
          <a:ln>
            <a:noFill/>
          </a:ln>
        </p:spPr>
      </p:pic>
      <p:pic>
        <p:nvPicPr>
          <p:cNvPr id="271" name="Google Shape;271;p15" descr="BMW i8 của tay chơi Đà Nẵng ''thay áo'' mới chuẩn bị đón Giáng Sinh"/>
          <p:cNvPicPr preferRelativeResize="0"/>
          <p:nvPr/>
        </p:nvPicPr>
        <p:blipFill rotWithShape="1">
          <a:blip r:embed="rId4">
            <a:alphaModFix/>
          </a:blip>
          <a:srcRect/>
          <a:stretch/>
        </p:blipFill>
        <p:spPr>
          <a:xfrm>
            <a:off x="5733415" y="531692"/>
            <a:ext cx="2968222" cy="2092828"/>
          </a:xfrm>
          <a:prstGeom prst="rect">
            <a:avLst/>
          </a:prstGeom>
          <a:noFill/>
          <a:ln>
            <a:noFill/>
          </a:ln>
        </p:spPr>
      </p:pic>
      <p:sp>
        <p:nvSpPr>
          <p:cNvPr id="272" name="Google Shape;272;p15"/>
          <p:cNvSpPr txBox="1"/>
          <p:nvPr/>
        </p:nvSpPr>
        <p:spPr>
          <a:xfrm>
            <a:off x="155575" y="983728"/>
            <a:ext cx="5577840" cy="861774"/>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1800" b="1" i="0" u="none" strike="noStrike" cap="none">
                <a:solidFill>
                  <a:srgbClr val="171717"/>
                </a:solidFill>
                <a:latin typeface="Times New Roman"/>
                <a:ea typeface="Times New Roman"/>
                <a:cs typeface="Times New Roman"/>
                <a:sym typeface="Times New Roman"/>
              </a:rPr>
              <a:t>Giới tính:</a:t>
            </a:r>
            <a:endParaRPr/>
          </a:p>
          <a:p>
            <a:pPr marL="0" marR="0" lvl="1" indent="0" algn="l" rtl="0">
              <a:lnSpc>
                <a:spcPct val="100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Xe mang phong cách cá tính, trẻ trung với thiết kế nam tính nên đặc biệt phù hợp với nam giới và nữ giới có cá tính mạnh mẽ</a:t>
            </a:r>
            <a:endParaRPr/>
          </a:p>
        </p:txBody>
      </p:sp>
      <p:sp>
        <p:nvSpPr>
          <p:cNvPr id="273" name="Google Shape;273;p15"/>
          <p:cNvSpPr txBox="1"/>
          <p:nvPr/>
        </p:nvSpPr>
        <p:spPr>
          <a:xfrm>
            <a:off x="207911" y="2085396"/>
            <a:ext cx="4734477" cy="861774"/>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1800" b="1" i="0" u="none" strike="noStrike" cap="none">
                <a:solidFill>
                  <a:srgbClr val="171717"/>
                </a:solidFill>
                <a:latin typeface="Times New Roman"/>
                <a:ea typeface="Times New Roman"/>
                <a:cs typeface="Times New Roman"/>
                <a:sym typeface="Times New Roman"/>
              </a:rPr>
              <a:t>Lứa tuổi:</a:t>
            </a: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i="0" u="none" strike="noStrike" cap="none">
                <a:solidFill>
                  <a:srgbClr val="171717"/>
                </a:solidFill>
                <a:latin typeface="Times New Roman"/>
                <a:ea typeface="Times New Roman"/>
                <a:cs typeface="Times New Roman"/>
                <a:sym typeface="Times New Roman"/>
              </a:rPr>
              <a:t>Khả năng vận hành thiên về hướng thể thao nên rất phù hợp với giới trẻ (30-40 tuổi)</a:t>
            </a:r>
            <a:endParaRPr>
              <a:latin typeface="Times New Roman"/>
              <a:ea typeface="Times New Roman"/>
              <a:cs typeface="Times New Roman"/>
              <a:sym typeface="Times New Roman"/>
            </a:endParaRPr>
          </a:p>
        </p:txBody>
      </p:sp>
      <p:sp>
        <p:nvSpPr>
          <p:cNvPr id="274" name="Google Shape;274;p15"/>
          <p:cNvSpPr txBox="1"/>
          <p:nvPr/>
        </p:nvSpPr>
        <p:spPr>
          <a:xfrm>
            <a:off x="207912" y="3187064"/>
            <a:ext cx="4734477" cy="1107996"/>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1800" b="1" i="0" u="none" strike="noStrike" cap="none">
                <a:solidFill>
                  <a:srgbClr val="171717"/>
                </a:solidFill>
                <a:latin typeface="Times New Roman"/>
                <a:ea typeface="Times New Roman"/>
                <a:cs typeface="Times New Roman"/>
                <a:sym typeface="Times New Roman"/>
              </a:rPr>
              <a:t>Giá thành:</a:t>
            </a:r>
            <a:endParaRPr/>
          </a:p>
          <a:p>
            <a:pPr marL="0" marR="0" lvl="0" indent="0" algn="l" rtl="0">
              <a:lnSpc>
                <a:spcPct val="100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Mức giá vừa phải nhưng lại có mẫu mã dáng xe thể</a:t>
            </a:r>
            <a:endParaRPr sz="1600" b="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thao, vẻ ngoài bóng bẩy nội thất bên trong tập trung hơn vào chức năng (kiểu xe Đức cổ điển).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6"/>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0" name="Google Shape;280;p16"/>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1.6. Truyền thông và quảng bá sản phẩm</a:t>
            </a:r>
            <a:endParaRPr sz="2000" b="1">
              <a:solidFill>
                <a:srgbClr val="171717"/>
              </a:solidFill>
              <a:latin typeface="Times New Roman"/>
              <a:ea typeface="Times New Roman"/>
              <a:cs typeface="Times New Roman"/>
              <a:sym typeface="Times New Roman"/>
            </a:endParaRPr>
          </a:p>
        </p:txBody>
      </p:sp>
      <p:sp>
        <p:nvSpPr>
          <p:cNvPr id="281" name="Google Shape;281;p16"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82" name="Google Shape;282;p16"/>
          <p:cNvPicPr preferRelativeResize="0"/>
          <p:nvPr/>
        </p:nvPicPr>
        <p:blipFill rotWithShape="1">
          <a:blip r:embed="rId3">
            <a:alphaModFix/>
          </a:blip>
          <a:srcRect/>
          <a:stretch/>
        </p:blipFill>
        <p:spPr>
          <a:xfrm>
            <a:off x="4215342" y="915095"/>
            <a:ext cx="4683578" cy="2846678"/>
          </a:xfrm>
          <a:prstGeom prst="rect">
            <a:avLst/>
          </a:prstGeom>
          <a:noFill/>
          <a:ln>
            <a:noFill/>
          </a:ln>
        </p:spPr>
      </p:pic>
      <p:pic>
        <p:nvPicPr>
          <p:cNvPr id="283" name="Google Shape;283;p16"/>
          <p:cNvPicPr preferRelativeResize="0"/>
          <p:nvPr/>
        </p:nvPicPr>
        <p:blipFill rotWithShape="1">
          <a:blip r:embed="rId4">
            <a:alphaModFix/>
          </a:blip>
          <a:srcRect/>
          <a:stretch/>
        </p:blipFill>
        <p:spPr>
          <a:xfrm>
            <a:off x="155575" y="915095"/>
            <a:ext cx="3772574" cy="2849129"/>
          </a:xfrm>
          <a:prstGeom prst="rect">
            <a:avLst/>
          </a:prstGeom>
          <a:noFill/>
          <a:ln>
            <a:noFill/>
          </a:ln>
        </p:spPr>
      </p:pic>
      <p:sp>
        <p:nvSpPr>
          <p:cNvPr id="284" name="Google Shape;284;p16"/>
          <p:cNvSpPr txBox="1"/>
          <p:nvPr/>
        </p:nvSpPr>
        <p:spPr>
          <a:xfrm>
            <a:off x="1381750" y="3995795"/>
            <a:ext cx="13202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1" u="none" strike="noStrike" cap="none">
                <a:solidFill>
                  <a:srgbClr val="000000"/>
                </a:solidFill>
                <a:latin typeface="Times New Roman"/>
                <a:ea typeface="Times New Roman"/>
                <a:cs typeface="Times New Roman"/>
                <a:sym typeface="Times New Roman"/>
              </a:rPr>
              <a:t>Instagram</a:t>
            </a:r>
            <a:endParaRPr sz="1800" b="0" i="1" u="none" strike="noStrike" cap="none">
              <a:solidFill>
                <a:srgbClr val="000000"/>
              </a:solidFill>
              <a:latin typeface="Times New Roman"/>
              <a:ea typeface="Times New Roman"/>
              <a:cs typeface="Times New Roman"/>
              <a:sym typeface="Times New Roman"/>
            </a:endParaRPr>
          </a:p>
        </p:txBody>
      </p:sp>
      <p:sp>
        <p:nvSpPr>
          <p:cNvPr id="285" name="Google Shape;285;p16"/>
          <p:cNvSpPr txBox="1"/>
          <p:nvPr/>
        </p:nvSpPr>
        <p:spPr>
          <a:xfrm>
            <a:off x="6210059" y="3995795"/>
            <a:ext cx="13202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1" u="none" strike="noStrike" cap="none">
                <a:solidFill>
                  <a:srgbClr val="000000"/>
                </a:solidFill>
                <a:latin typeface="Times New Roman"/>
                <a:ea typeface="Times New Roman"/>
                <a:cs typeface="Times New Roman"/>
                <a:sym typeface="Times New Roman"/>
              </a:rPr>
              <a:t>Facebook</a:t>
            </a:r>
            <a:endParaRPr sz="1800" b="0" i="1"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7"/>
          <p:cNvSpPr/>
          <p:nvPr/>
        </p:nvSpPr>
        <p:spPr>
          <a:xfrm>
            <a:off x="-131618" y="755174"/>
            <a:ext cx="972600" cy="385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1" name="Google Shape;291;p17"/>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1.6. Truyền thông và quảng bá sản phẩm</a:t>
            </a:r>
            <a:endParaRPr sz="2000" b="1">
              <a:solidFill>
                <a:srgbClr val="171717"/>
              </a:solidFill>
              <a:latin typeface="Times New Roman"/>
              <a:ea typeface="Times New Roman"/>
              <a:cs typeface="Times New Roman"/>
              <a:sym typeface="Times New Roman"/>
            </a:endParaRPr>
          </a:p>
        </p:txBody>
      </p:sp>
      <p:sp>
        <p:nvSpPr>
          <p:cNvPr id="292" name="Google Shape;292;p17"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93" name="Google Shape;293;p17" descr="Chiến lược chiêu thị của BMW 1"/>
          <p:cNvPicPr preferRelativeResize="0"/>
          <p:nvPr/>
        </p:nvPicPr>
        <p:blipFill rotWithShape="1">
          <a:blip r:embed="rId3">
            <a:alphaModFix/>
          </a:blip>
          <a:srcRect/>
          <a:stretch/>
        </p:blipFill>
        <p:spPr>
          <a:xfrm>
            <a:off x="5160817" y="571642"/>
            <a:ext cx="3553691" cy="2201863"/>
          </a:xfrm>
          <a:prstGeom prst="rect">
            <a:avLst/>
          </a:prstGeom>
          <a:noFill/>
          <a:ln>
            <a:noFill/>
          </a:ln>
        </p:spPr>
      </p:pic>
      <p:pic>
        <p:nvPicPr>
          <p:cNvPr id="294" name="Google Shape;294;p17" descr="Chiến lược giá của BMW 1"/>
          <p:cNvPicPr preferRelativeResize="0"/>
          <p:nvPr/>
        </p:nvPicPr>
        <p:blipFill rotWithShape="1">
          <a:blip r:embed="rId4">
            <a:alphaModFix/>
          </a:blip>
          <a:srcRect/>
          <a:stretch/>
        </p:blipFill>
        <p:spPr>
          <a:xfrm>
            <a:off x="5160816" y="2767063"/>
            <a:ext cx="3553692" cy="2221058"/>
          </a:xfrm>
          <a:prstGeom prst="rect">
            <a:avLst/>
          </a:prstGeom>
          <a:noFill/>
          <a:ln>
            <a:noFill/>
          </a:ln>
        </p:spPr>
      </p:pic>
      <p:sp>
        <p:nvSpPr>
          <p:cNvPr id="295" name="Google Shape;295;p17"/>
          <p:cNvSpPr txBox="1"/>
          <p:nvPr/>
        </p:nvSpPr>
        <p:spPr>
          <a:xfrm>
            <a:off x="460375" y="981959"/>
            <a:ext cx="4368000" cy="3570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dirty="0" err="1">
                <a:solidFill>
                  <a:srgbClr val="FFC000"/>
                </a:solidFill>
                <a:latin typeface="Times New Roman"/>
                <a:ea typeface="Times New Roman"/>
                <a:cs typeface="Times New Roman"/>
                <a:sym typeface="Times New Roman"/>
              </a:rPr>
              <a:t>Chiến</a:t>
            </a:r>
            <a:r>
              <a:rPr lang="en-US" sz="1800" b="1" i="1" u="none" strike="noStrike" cap="none" dirty="0">
                <a:solidFill>
                  <a:srgbClr val="FFC000"/>
                </a:solidFill>
                <a:latin typeface="Times New Roman"/>
                <a:ea typeface="Times New Roman"/>
                <a:cs typeface="Times New Roman"/>
                <a:sym typeface="Times New Roman"/>
              </a:rPr>
              <a:t> </a:t>
            </a:r>
            <a:r>
              <a:rPr lang="en-US" sz="1800" b="1" i="1" u="none" strike="noStrike" cap="none" dirty="0" err="1">
                <a:solidFill>
                  <a:srgbClr val="FFC000"/>
                </a:solidFill>
                <a:latin typeface="Times New Roman"/>
                <a:ea typeface="Times New Roman"/>
                <a:cs typeface="Times New Roman"/>
                <a:sym typeface="Times New Roman"/>
              </a:rPr>
              <a:t>lược</a:t>
            </a:r>
            <a:r>
              <a:rPr lang="en-US" sz="1800" b="1" i="1" u="none" strike="noStrike" cap="none" dirty="0">
                <a:solidFill>
                  <a:srgbClr val="FFC000"/>
                </a:solidFill>
                <a:latin typeface="Times New Roman"/>
                <a:ea typeface="Times New Roman"/>
                <a:cs typeface="Times New Roman"/>
                <a:sym typeface="Times New Roman"/>
              </a:rPr>
              <a:t> marketing </a:t>
            </a:r>
            <a:r>
              <a:rPr lang="en-US" sz="1800" b="1" i="1" u="none" strike="noStrike" cap="none" dirty="0" err="1">
                <a:solidFill>
                  <a:srgbClr val="FFC000"/>
                </a:solidFill>
                <a:latin typeface="Times New Roman"/>
                <a:ea typeface="Times New Roman"/>
                <a:cs typeface="Times New Roman"/>
                <a:sym typeface="Times New Roman"/>
              </a:rPr>
              <a:t>của</a:t>
            </a:r>
            <a:r>
              <a:rPr lang="en-US" sz="1800" b="1" i="1" u="none" strike="noStrike" cap="none" dirty="0">
                <a:solidFill>
                  <a:srgbClr val="FFC000"/>
                </a:solidFill>
                <a:latin typeface="Times New Roman"/>
                <a:ea typeface="Times New Roman"/>
                <a:cs typeface="Times New Roman"/>
                <a:sym typeface="Times New Roman"/>
              </a:rPr>
              <a:t> BMW</a:t>
            </a:r>
            <a:endParaRPr i="1" dirty="0">
              <a:solidFill>
                <a:srgbClr val="FFC000"/>
              </a:solidFill>
            </a:endParaRPr>
          </a:p>
          <a:p>
            <a:pPr marL="0" marR="0" lvl="0" indent="0" algn="l" rtl="0">
              <a:lnSpc>
                <a:spcPct val="100000"/>
              </a:lnSpc>
              <a:spcBef>
                <a:spcPts val="0"/>
              </a:spcBef>
              <a:spcAft>
                <a:spcPts val="0"/>
              </a:spcAft>
              <a:buNone/>
            </a:pPr>
            <a:endParaRPr sz="18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1" u="none" strike="noStrike" cap="none" dirty="0" err="1">
                <a:solidFill>
                  <a:srgbClr val="000000"/>
                </a:solidFill>
                <a:latin typeface="Times New Roman"/>
                <a:ea typeface="Times New Roman"/>
                <a:cs typeface="Times New Roman"/>
                <a:sym typeface="Times New Roman"/>
              </a:rPr>
              <a:t>Chiến</a:t>
            </a:r>
            <a:r>
              <a:rPr lang="en-US" sz="1400" b="1" i="1" u="none" strike="noStrike" cap="none" dirty="0">
                <a:solidFill>
                  <a:srgbClr val="000000"/>
                </a:solidFill>
                <a:latin typeface="Times New Roman"/>
                <a:ea typeface="Times New Roman"/>
                <a:cs typeface="Times New Roman"/>
                <a:sym typeface="Times New Roman"/>
              </a:rPr>
              <a:t> </a:t>
            </a:r>
            <a:r>
              <a:rPr lang="en-US" sz="1400" b="1" i="1" u="none" strike="noStrike" cap="none" dirty="0" err="1">
                <a:solidFill>
                  <a:srgbClr val="000000"/>
                </a:solidFill>
                <a:latin typeface="Times New Roman"/>
                <a:ea typeface="Times New Roman"/>
                <a:cs typeface="Times New Roman"/>
                <a:sym typeface="Times New Roman"/>
              </a:rPr>
              <a:t>lược</a:t>
            </a:r>
            <a:r>
              <a:rPr lang="en-US" sz="1400" b="1" i="1" u="none" strike="noStrike" cap="none" dirty="0">
                <a:solidFill>
                  <a:srgbClr val="000000"/>
                </a:solidFill>
                <a:latin typeface="Times New Roman"/>
                <a:ea typeface="Times New Roman"/>
                <a:cs typeface="Times New Roman"/>
                <a:sym typeface="Times New Roman"/>
              </a:rPr>
              <a:t> </a:t>
            </a:r>
            <a:r>
              <a:rPr lang="en-US" sz="1400" b="1" i="1" u="none" strike="noStrike" cap="none" dirty="0" err="1">
                <a:solidFill>
                  <a:srgbClr val="000000"/>
                </a:solidFill>
                <a:latin typeface="Times New Roman"/>
                <a:ea typeface="Times New Roman"/>
                <a:cs typeface="Times New Roman"/>
                <a:sym typeface="Times New Roman"/>
              </a:rPr>
              <a:t>Chiêu</a:t>
            </a:r>
            <a:r>
              <a:rPr lang="en-US" sz="1400" b="1" i="1" u="none" strike="noStrike" cap="none" dirty="0">
                <a:solidFill>
                  <a:srgbClr val="000000"/>
                </a:solidFill>
                <a:latin typeface="Times New Roman"/>
                <a:ea typeface="Times New Roman"/>
                <a:cs typeface="Times New Roman"/>
                <a:sym typeface="Times New Roman"/>
              </a:rPr>
              <a:t> </a:t>
            </a:r>
            <a:r>
              <a:rPr lang="en-US" sz="1400" b="1" i="1" u="none" strike="noStrike" cap="none" dirty="0" err="1">
                <a:solidFill>
                  <a:srgbClr val="000000"/>
                </a:solidFill>
                <a:latin typeface="Times New Roman"/>
                <a:ea typeface="Times New Roman"/>
                <a:cs typeface="Times New Roman"/>
                <a:sym typeface="Times New Roman"/>
              </a:rPr>
              <a:t>thị</a:t>
            </a:r>
            <a:r>
              <a:rPr lang="en-US" sz="1400" b="1" i="1" u="none" strike="noStrike" cap="none" dirty="0">
                <a:solidFill>
                  <a:srgbClr val="000000"/>
                </a:solidFill>
                <a:latin typeface="Times New Roman"/>
                <a:ea typeface="Times New Roman"/>
                <a:cs typeface="Times New Roman"/>
                <a:sym typeface="Times New Roman"/>
              </a:rPr>
              <a:t> </a:t>
            </a:r>
            <a:r>
              <a:rPr lang="en-US" sz="1400" b="1" i="1" u="none" strike="noStrike" cap="none" dirty="0" err="1">
                <a:solidFill>
                  <a:srgbClr val="000000"/>
                </a:solidFill>
                <a:latin typeface="Times New Roman"/>
                <a:ea typeface="Times New Roman"/>
                <a:cs typeface="Times New Roman"/>
                <a:sym typeface="Times New Roman"/>
              </a:rPr>
              <a:t>của</a:t>
            </a:r>
            <a:r>
              <a:rPr lang="en-US" sz="1400" b="1" i="1" u="none" strike="noStrike" cap="none" dirty="0">
                <a:solidFill>
                  <a:srgbClr val="000000"/>
                </a:solidFill>
                <a:latin typeface="Times New Roman"/>
                <a:ea typeface="Times New Roman"/>
                <a:cs typeface="Times New Roman"/>
                <a:sym typeface="Times New Roman"/>
              </a:rPr>
              <a:t> BMW:</a:t>
            </a:r>
            <a:endParaRPr dirty="0"/>
          </a:p>
          <a:p>
            <a:pPr marL="0" marR="0" lvl="0" indent="0" algn="l" rtl="0">
              <a:lnSpc>
                <a:spcPct val="100000"/>
              </a:lnSpc>
              <a:spcBef>
                <a:spcPts val="0"/>
              </a:spcBef>
              <a:spcAft>
                <a:spcPts val="0"/>
              </a:spcAft>
              <a:buNone/>
            </a:pPr>
            <a:r>
              <a:rPr lang="en-US" sz="1400" b="1" i="0" u="none" strike="noStrike" cap="none" dirty="0">
                <a:solidFill>
                  <a:srgbClr val="000000"/>
                </a:solidFill>
                <a:latin typeface="Times New Roman"/>
                <a:ea typeface="Times New Roman"/>
                <a:cs typeface="Times New Roman"/>
                <a:sym typeface="Times New Roman"/>
              </a:rPr>
              <a:t>BMW</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một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tài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trợ</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thân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thiết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sự</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kiện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đua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xe</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nhau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sự</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kiện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thể</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thao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Công</a:t>
            </a:r>
            <a:r>
              <a:rPr lang="en-US" sz="1400" b="0" i="0" u="none" strike="noStrike" cap="none" dirty="0">
                <a:solidFill>
                  <a:srgbClr val="000000"/>
                </a:solidFill>
                <a:latin typeface="Times New Roman"/>
                <a:ea typeface="Times New Roman"/>
                <a:cs typeface="Times New Roman"/>
                <a:sym typeface="Times New Roman"/>
              </a:rPr>
              <a:t> ty </a:t>
            </a:r>
            <a:r>
              <a:rPr lang="en-US" sz="1400" b="0" i="0" u="none" strike="noStrike" cap="none" dirty="0" err="1">
                <a:solidFill>
                  <a:srgbClr val="000000"/>
                </a:solidFill>
                <a:latin typeface="Times New Roman"/>
                <a:ea typeface="Times New Roman"/>
                <a:cs typeface="Times New Roman"/>
                <a:sym typeface="Times New Roman"/>
              </a:rPr>
              <a:t>cũng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quảng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bá</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nhiều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đội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thể</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thao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nổi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tiếng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tay</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đua</a:t>
            </a:r>
            <a:r>
              <a:rPr lang="en-US" sz="1400" b="0" i="0" u="none" strike="noStrike" cap="none" dirty="0">
                <a:solidFill>
                  <a:srgbClr val="000000"/>
                </a:solidFill>
                <a:latin typeface="Times New Roman"/>
                <a:ea typeface="Times New Roman"/>
                <a:cs typeface="Times New Roman"/>
                <a:sym typeface="Times New Roman"/>
              </a:rPr>
              <a:t>. </a:t>
            </a:r>
            <a:r>
              <a:rPr lang="en-US" sz="1400" b="1" i="0" u="none" strike="noStrike" cap="none" dirty="0">
                <a:solidFill>
                  <a:srgbClr val="000000"/>
                </a:solidFill>
                <a:latin typeface="Times New Roman"/>
                <a:ea typeface="Times New Roman"/>
                <a:cs typeface="Times New Roman"/>
                <a:sym typeface="Times New Roman"/>
              </a:rPr>
              <a:t>BMW</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đã</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một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người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tham</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gia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liên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tục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trong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nhiều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cuộc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đua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quốc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tế</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trong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một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thời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gian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dài</a:t>
            </a:r>
            <a:r>
              <a:rPr lang="en-US" sz="1400" b="0" i="0" u="none" strike="noStrike" cap="none" dirty="0">
                <a:solidFill>
                  <a:srgbClr val="000000"/>
                </a:solidFill>
                <a:latin typeface="Times New Roman"/>
                <a:ea typeface="Times New Roman"/>
                <a:cs typeface="Times New Roman"/>
                <a:sym typeface="Times New Roman"/>
              </a:rPr>
              <a:t>.</a:t>
            </a:r>
            <a:endParaRPr sz="14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1" u="none" strike="noStrike" cap="none" dirty="0" err="1">
                <a:solidFill>
                  <a:srgbClr val="000000"/>
                </a:solidFill>
                <a:latin typeface="Times New Roman"/>
                <a:ea typeface="Times New Roman"/>
                <a:cs typeface="Times New Roman"/>
                <a:sym typeface="Times New Roman"/>
              </a:rPr>
              <a:t>Chiến</a:t>
            </a:r>
            <a:r>
              <a:rPr lang="en-US" sz="1400" b="1" i="1" u="none" strike="noStrike" cap="none" dirty="0">
                <a:solidFill>
                  <a:srgbClr val="000000"/>
                </a:solidFill>
                <a:latin typeface="Times New Roman"/>
                <a:ea typeface="Times New Roman"/>
                <a:cs typeface="Times New Roman"/>
                <a:sym typeface="Times New Roman"/>
              </a:rPr>
              <a:t> </a:t>
            </a:r>
            <a:r>
              <a:rPr lang="en-US" sz="1400" b="1" i="1" u="none" strike="noStrike" cap="none" dirty="0" err="1">
                <a:solidFill>
                  <a:srgbClr val="000000"/>
                </a:solidFill>
                <a:latin typeface="Times New Roman"/>
                <a:ea typeface="Times New Roman"/>
                <a:cs typeface="Times New Roman"/>
                <a:sym typeface="Times New Roman"/>
              </a:rPr>
              <a:t>lược</a:t>
            </a:r>
            <a:r>
              <a:rPr lang="en-US" sz="1400" b="1" i="1" u="none" strike="noStrike" cap="none" dirty="0">
                <a:solidFill>
                  <a:srgbClr val="000000"/>
                </a:solidFill>
                <a:latin typeface="Times New Roman"/>
                <a:ea typeface="Times New Roman"/>
                <a:cs typeface="Times New Roman"/>
                <a:sym typeface="Times New Roman"/>
              </a:rPr>
              <a:t> </a:t>
            </a:r>
            <a:r>
              <a:rPr lang="en-US" sz="1400" b="1" i="1" u="none" strike="noStrike" cap="none" dirty="0" err="1">
                <a:solidFill>
                  <a:srgbClr val="000000"/>
                </a:solidFill>
                <a:latin typeface="Times New Roman"/>
                <a:ea typeface="Times New Roman"/>
                <a:cs typeface="Times New Roman"/>
                <a:sym typeface="Times New Roman"/>
              </a:rPr>
              <a:t>Định</a:t>
            </a:r>
            <a:r>
              <a:rPr lang="en-US" sz="1400" b="1" i="1" u="none" strike="noStrike" cap="none" dirty="0">
                <a:solidFill>
                  <a:srgbClr val="000000"/>
                </a:solidFill>
                <a:latin typeface="Times New Roman"/>
                <a:ea typeface="Times New Roman"/>
                <a:cs typeface="Times New Roman"/>
                <a:sym typeface="Times New Roman"/>
              </a:rPr>
              <a:t> </a:t>
            </a:r>
            <a:r>
              <a:rPr lang="en-US" sz="1400" b="1" i="1" u="none" strike="noStrike" cap="none" dirty="0" err="1">
                <a:solidFill>
                  <a:srgbClr val="000000"/>
                </a:solidFill>
                <a:latin typeface="Times New Roman"/>
                <a:ea typeface="Times New Roman"/>
                <a:cs typeface="Times New Roman"/>
                <a:sym typeface="Times New Roman"/>
              </a:rPr>
              <a:t>giá</a:t>
            </a:r>
            <a:r>
              <a:rPr lang="en-US" sz="1400" b="1" i="1" u="none" strike="noStrike" cap="none" dirty="0">
                <a:solidFill>
                  <a:srgbClr val="000000"/>
                </a:solidFill>
                <a:latin typeface="Times New Roman"/>
                <a:ea typeface="Times New Roman"/>
                <a:cs typeface="Times New Roman"/>
                <a:sym typeface="Times New Roman"/>
              </a:rPr>
              <a:t> </a:t>
            </a:r>
            <a:r>
              <a:rPr lang="en-US" sz="1400" b="1" i="1" u="none" strike="noStrike" cap="none" dirty="0" err="1">
                <a:solidFill>
                  <a:srgbClr val="000000"/>
                </a:solidFill>
                <a:latin typeface="Times New Roman"/>
                <a:ea typeface="Times New Roman"/>
                <a:cs typeface="Times New Roman"/>
                <a:sym typeface="Times New Roman"/>
              </a:rPr>
              <a:t>của</a:t>
            </a:r>
            <a:r>
              <a:rPr lang="en-US" sz="1400" b="1" i="1" u="none" strike="noStrike" cap="none" dirty="0">
                <a:solidFill>
                  <a:srgbClr val="000000"/>
                </a:solidFill>
                <a:latin typeface="Times New Roman"/>
                <a:ea typeface="Times New Roman"/>
                <a:cs typeface="Times New Roman"/>
                <a:sym typeface="Times New Roman"/>
              </a:rPr>
              <a:t> BMW:</a:t>
            </a:r>
            <a:endParaRPr sz="1400" b="1" i="1"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0" u="none" strike="noStrike" cap="none" dirty="0">
                <a:solidFill>
                  <a:srgbClr val="000000"/>
                </a:solidFill>
                <a:latin typeface="Times New Roman"/>
                <a:ea typeface="Times New Roman"/>
                <a:cs typeface="Times New Roman"/>
                <a:sym typeface="Times New Roman"/>
              </a:rPr>
              <a:t>BMW</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thiết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lập</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một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mức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giá</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cao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cấp</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để</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phân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loại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chính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vào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phân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khúc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hạng</a:t>
            </a:r>
            <a:r>
              <a:rPr lang="en-US" sz="1400" b="0" i="0" u="none" strike="noStrike" cap="none" dirty="0">
                <a:solidFill>
                  <a:srgbClr val="000000"/>
                </a:solidFill>
                <a:latin typeface="Times New Roman"/>
                <a:ea typeface="Times New Roman"/>
                <a:cs typeface="Times New Roman"/>
                <a:sym typeface="Times New Roman"/>
              </a:rPr>
              <a:t> sang” </a:t>
            </a:r>
            <a:r>
              <a:rPr lang="en-US" sz="1400" b="0" i="0" u="none" strike="noStrike" cap="none" dirty="0" err="1">
                <a:solidFill>
                  <a:srgbClr val="000000"/>
                </a:solidFill>
                <a:latin typeface="Times New Roman"/>
                <a:ea typeface="Times New Roman"/>
                <a:cs typeface="Times New Roman"/>
                <a:sym typeface="Times New Roman"/>
              </a:rPr>
              <a:t>của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thị</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trường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Nhờ</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đó</a:t>
            </a:r>
            <a:r>
              <a:rPr lang="en-US" sz="1400" b="0" i="0" u="none" strike="noStrike" cap="none" dirty="0">
                <a:solidFill>
                  <a:srgbClr val="000000"/>
                </a:solidFill>
                <a:latin typeface="Times New Roman"/>
                <a:ea typeface="Times New Roman"/>
                <a:cs typeface="Times New Roman"/>
                <a:sym typeface="Times New Roman"/>
              </a:rPr>
              <a:t>, </a:t>
            </a:r>
            <a:r>
              <a:rPr lang="en-US" sz="1400" b="1" i="0" u="none" strike="noStrike" cap="none" dirty="0">
                <a:solidFill>
                  <a:srgbClr val="000000"/>
                </a:solidFill>
                <a:latin typeface="Times New Roman"/>
                <a:ea typeface="Times New Roman"/>
                <a:cs typeface="Times New Roman"/>
                <a:sym typeface="Times New Roman"/>
              </a:rPr>
              <a:t>BMW </a:t>
            </a:r>
            <a:r>
              <a:rPr lang="en-US" sz="1400" b="0" i="0" u="none" strike="noStrike" cap="none" dirty="0" err="1">
                <a:solidFill>
                  <a:srgbClr val="000000"/>
                </a:solidFill>
                <a:latin typeface="Times New Roman"/>
                <a:ea typeface="Times New Roman"/>
                <a:cs typeface="Times New Roman"/>
                <a:sym typeface="Times New Roman"/>
              </a:rPr>
              <a:t>đảm</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bảo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rằng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thương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hiệu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không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bị</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loãng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hoặc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vị</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trí</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của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thương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hiệu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trở</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nên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không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rõ</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ràng</a:t>
            </a:r>
            <a:r>
              <a:rPr lang="en-US" sz="1400" b="0" i="0" u="none" strike="noStrike" cap="none" dirty="0">
                <a:solidFill>
                  <a:srgbClr val="000000"/>
                </a:solidFill>
                <a:latin typeface="Times New Roman"/>
                <a:ea typeface="Times New Roman"/>
                <a:cs typeface="Times New Roman"/>
                <a:sym typeface="Times New Roman"/>
              </a:rPr>
              <a:t>. </a:t>
            </a:r>
            <a:endParaRPr dirty="0"/>
          </a:p>
          <a:p>
            <a:pPr marL="0" marR="0" lvl="0" indent="0" algn="l" rtl="0">
              <a:lnSpc>
                <a:spcPct val="100000"/>
              </a:lnSpc>
              <a:spcBef>
                <a:spcPts val="0"/>
              </a:spcBef>
              <a:spcAft>
                <a:spcPts val="0"/>
              </a:spcAft>
              <a:buNone/>
            </a:pPr>
            <a:endParaRPr sz="1800" b="1"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8"/>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1" name="Google Shape;301;p18"/>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1.7. Các đối thủ cạnh tranh của BMW</a:t>
            </a:r>
            <a:endParaRPr sz="2000" b="1">
              <a:solidFill>
                <a:srgbClr val="171717"/>
              </a:solidFill>
              <a:latin typeface="Times New Roman"/>
              <a:ea typeface="Times New Roman"/>
              <a:cs typeface="Times New Roman"/>
              <a:sym typeface="Times New Roman"/>
            </a:endParaRPr>
          </a:p>
        </p:txBody>
      </p:sp>
      <p:sp>
        <p:nvSpPr>
          <p:cNvPr id="302" name="Google Shape;302;p18"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03" name="Google Shape;303;p18" descr="Mercedes-Benz và Audi ra mắt logo khuyến khích &quot;giãn cách xã hội&quot; | Robb  Report Vietnam"/>
          <p:cNvPicPr preferRelativeResize="0"/>
          <p:nvPr/>
        </p:nvPicPr>
        <p:blipFill rotWithShape="1">
          <a:blip r:embed="rId3">
            <a:alphaModFix/>
          </a:blip>
          <a:srcRect/>
          <a:stretch/>
        </p:blipFill>
        <p:spPr>
          <a:xfrm>
            <a:off x="-19833" y="1002111"/>
            <a:ext cx="2827327" cy="1589752"/>
          </a:xfrm>
          <a:prstGeom prst="rect">
            <a:avLst/>
          </a:prstGeom>
          <a:noFill/>
          <a:ln>
            <a:noFill/>
          </a:ln>
        </p:spPr>
      </p:pic>
      <p:pic>
        <p:nvPicPr>
          <p:cNvPr id="304" name="Google Shape;304;p18" descr="Font Chữ Của Logo BMW Miễn Phí - GenZ Academy"/>
          <p:cNvPicPr preferRelativeResize="0"/>
          <p:nvPr/>
        </p:nvPicPr>
        <p:blipFill rotWithShape="1">
          <a:blip r:embed="rId4">
            <a:alphaModFix/>
          </a:blip>
          <a:srcRect/>
          <a:stretch/>
        </p:blipFill>
        <p:spPr>
          <a:xfrm>
            <a:off x="-19833" y="2918955"/>
            <a:ext cx="2827200" cy="1590300"/>
          </a:xfrm>
          <a:prstGeom prst="rect">
            <a:avLst/>
          </a:prstGeom>
          <a:noFill/>
          <a:ln>
            <a:noFill/>
          </a:ln>
        </p:spPr>
      </p:pic>
      <p:sp>
        <p:nvSpPr>
          <p:cNvPr id="305" name="Google Shape;305;p18"/>
          <p:cNvSpPr txBox="1"/>
          <p:nvPr/>
        </p:nvSpPr>
        <p:spPr>
          <a:xfrm>
            <a:off x="2821781" y="817382"/>
            <a:ext cx="6322200" cy="113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Trụ sở </a:t>
            </a:r>
            <a:r>
              <a:rPr lang="en-US" sz="1800" b="0" i="0" u="none" strike="noStrike" cap="none">
                <a:solidFill>
                  <a:srgbClr val="000000"/>
                </a:solidFill>
                <a:latin typeface="Times New Roman"/>
                <a:ea typeface="Times New Roman"/>
                <a:cs typeface="Times New Roman"/>
                <a:sym typeface="Times New Roman"/>
              </a:rPr>
              <a:t>của </a:t>
            </a:r>
            <a:r>
              <a:rPr lang="en-US" sz="1800" b="1" i="0" u="none" strike="noStrike" cap="none">
                <a:solidFill>
                  <a:srgbClr val="000000"/>
                </a:solidFill>
                <a:latin typeface="Times New Roman"/>
                <a:ea typeface="Times New Roman"/>
                <a:cs typeface="Times New Roman"/>
                <a:sym typeface="Times New Roman"/>
              </a:rPr>
              <a:t>Mercedes</a:t>
            </a:r>
            <a:r>
              <a:rPr lang="en-US" sz="1800" b="0" i="0" u="none" strike="noStrike" cap="none">
                <a:solidFill>
                  <a:srgbClr val="000000"/>
                </a:solidFill>
                <a:latin typeface="Times New Roman"/>
                <a:ea typeface="Times New Roman"/>
                <a:cs typeface="Times New Roman"/>
                <a:sym typeface="Times New Roman"/>
              </a:rPr>
              <a:t> và </a:t>
            </a:r>
            <a:r>
              <a:rPr lang="en-US" sz="1800" b="1" i="0" u="none" strike="noStrike" cap="none">
                <a:solidFill>
                  <a:srgbClr val="171717"/>
                </a:solidFill>
                <a:latin typeface="Times New Roman"/>
                <a:ea typeface="Times New Roman"/>
                <a:cs typeface="Times New Roman"/>
                <a:sym typeface="Times New Roman"/>
              </a:rPr>
              <a:t>BMW</a:t>
            </a:r>
            <a:r>
              <a:rPr lang="en-US" sz="1800" b="0" i="0" u="none" strike="noStrike" cap="none">
                <a:solidFill>
                  <a:srgbClr val="000000"/>
                </a:solidFill>
                <a:latin typeface="Times New Roman"/>
                <a:ea typeface="Times New Roman"/>
                <a:cs typeface="Times New Roman"/>
                <a:sym typeface="Times New Roman"/>
              </a:rPr>
              <a:t> đều tại Đức.</a:t>
            </a:r>
            <a:endParaRPr/>
          </a:p>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Mục đích:</a:t>
            </a: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Mang đến những mẫu xe hiện đại, sang trọng, tiện nghi và tân tiến nhất thế giới, từ đó, chứng tỏ thương hiệu và bản lĩnh của mình trên đấu trường.</a:t>
            </a:r>
            <a:endParaRPr/>
          </a:p>
        </p:txBody>
      </p:sp>
      <p:graphicFrame>
        <p:nvGraphicFramePr>
          <p:cNvPr id="306" name="Google Shape;306;p18"/>
          <p:cNvGraphicFramePr/>
          <p:nvPr/>
        </p:nvGraphicFramePr>
        <p:xfrm>
          <a:off x="2919152" y="2208337"/>
          <a:ext cx="6096000" cy="1676420"/>
        </p:xfrm>
        <a:graphic>
          <a:graphicData uri="http://schemas.openxmlformats.org/drawingml/2006/table">
            <a:tbl>
              <a:tblPr firstRow="1" bandRow="1">
                <a:noFill/>
                <a:tableStyleId>{E85E50B3-E1AE-462A-930D-B2E5F9EDDE9F}</a:tableStyleId>
              </a:tblPr>
              <a:tblGrid>
                <a:gridCol w="1073725">
                  <a:extLst>
                    <a:ext uri="{9D8B030D-6E8A-4147-A177-3AD203B41FA5}">
                      <a16:colId xmlns:a16="http://schemas.microsoft.com/office/drawing/2014/main" val="20000"/>
                    </a:ext>
                  </a:extLst>
                </a:gridCol>
                <a:gridCol w="2428250">
                  <a:extLst>
                    <a:ext uri="{9D8B030D-6E8A-4147-A177-3AD203B41FA5}">
                      <a16:colId xmlns:a16="http://schemas.microsoft.com/office/drawing/2014/main" val="20001"/>
                    </a:ext>
                  </a:extLst>
                </a:gridCol>
                <a:gridCol w="2594025">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Trước </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400" i="0" u="none" strike="noStrike" cap="none">
                          <a:solidFill>
                            <a:srgbClr val="000000"/>
                          </a:solidFill>
                          <a:latin typeface="Times New Roman"/>
                          <a:ea typeface="Times New Roman"/>
                          <a:cs typeface="Times New Roman"/>
                          <a:sym typeface="Times New Roman"/>
                        </a:rPr>
                        <a:t>Mercedes-Benz có xu hướng tạo ra những sản phẩm có sự êm ái, tiện nghi cho người dùng</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400" i="0" u="none" strike="noStrike" cap="none">
                          <a:solidFill>
                            <a:srgbClr val="000000"/>
                          </a:solidFill>
                          <a:latin typeface="Times New Roman"/>
                          <a:ea typeface="Times New Roman"/>
                          <a:cs typeface="Times New Roman"/>
                          <a:sym typeface="Times New Roman"/>
                        </a:rPr>
                        <a:t>BMW lại đi theo hướng tạo ra những dòng xe có khả năng vận hành mạnh mẽ. </a:t>
                      </a: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Những năm gần đây</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400" i="0" u="none" strike="noStrike" cap="none">
                          <a:solidFill>
                            <a:srgbClr val="000000"/>
                          </a:solidFill>
                          <a:latin typeface="Times New Roman"/>
                          <a:ea typeface="Times New Roman"/>
                          <a:cs typeface="Times New Roman"/>
                          <a:sym typeface="Times New Roman"/>
                        </a:rPr>
                        <a:t>Mercedes tạo ra các dòng xe hiệu năng cao</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solidFill>
                            <a:srgbClr val="000000"/>
                          </a:solidFill>
                          <a:latin typeface="Times New Roman"/>
                          <a:ea typeface="Times New Roman"/>
                          <a:cs typeface="Times New Roman"/>
                          <a:sym typeface="Times New Roman"/>
                        </a:rPr>
                        <a:t>BMW tập trung phát triển những mẫu xe hướng tới sự êm ái, tiện nghi.</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bl>
          </a:graphicData>
        </a:graphic>
      </p:graphicFrame>
      <p:sp>
        <p:nvSpPr>
          <p:cNvPr id="307" name="Google Shape;307;p18"/>
          <p:cNvSpPr txBox="1"/>
          <p:nvPr/>
        </p:nvSpPr>
        <p:spPr>
          <a:xfrm>
            <a:off x="2919152" y="4071695"/>
            <a:ext cx="62248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Cả hai đều tự hào có một danh mục sản phẩm cực kỳ phong phú và gần như bao trọn tất cả các sản phẩm các phân khúc trong thị trường xe hơi hạng sang.</a:t>
            </a:r>
            <a:endParaRPr/>
          </a:p>
          <a:p>
            <a:pPr marL="0" marR="0" lvl="0" indent="0" algn="l" rtl="0">
              <a:lnSpc>
                <a:spcPct val="100000"/>
              </a:lnSpc>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9"/>
          <p:cNvSpPr txBox="1">
            <a:spLocks noGrp="1"/>
          </p:cNvSpPr>
          <p:nvPr>
            <p:ph type="title"/>
          </p:nvPr>
        </p:nvSpPr>
        <p:spPr>
          <a:xfrm>
            <a:off x="273369" y="1598029"/>
            <a:ext cx="4076443"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Sản phẩm BMW i8</a:t>
            </a:r>
            <a:endParaRPr>
              <a:solidFill>
                <a:srgbClr val="171717"/>
              </a:solidFill>
              <a:latin typeface="Times New Roman"/>
              <a:ea typeface="Times New Roman"/>
              <a:cs typeface="Times New Roman"/>
              <a:sym typeface="Times New Roman"/>
            </a:endParaRPr>
          </a:p>
        </p:txBody>
      </p:sp>
      <p:sp>
        <p:nvSpPr>
          <p:cNvPr id="313" name="Google Shape;313;p19"/>
          <p:cNvSpPr txBox="1">
            <a:spLocks noGrp="1"/>
          </p:cNvSpPr>
          <p:nvPr>
            <p:ph type="title" idx="2"/>
          </p:nvPr>
        </p:nvSpPr>
        <p:spPr>
          <a:xfrm>
            <a:off x="4811250" y="3146648"/>
            <a:ext cx="4059381"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Thiết kế mỹ thuật dòng sản phẩm</a:t>
            </a:r>
            <a:endParaRPr>
              <a:solidFill>
                <a:srgbClr val="171717"/>
              </a:solidFill>
              <a:latin typeface="Times New Roman"/>
              <a:ea typeface="Times New Roman"/>
              <a:cs typeface="Times New Roman"/>
              <a:sym typeface="Times New Roman"/>
            </a:endParaRPr>
          </a:p>
        </p:txBody>
      </p:sp>
      <p:sp>
        <p:nvSpPr>
          <p:cNvPr id="314" name="Google Shape;314;p19"/>
          <p:cNvSpPr txBox="1">
            <a:spLocks noGrp="1"/>
          </p:cNvSpPr>
          <p:nvPr>
            <p:ph type="title" idx="4"/>
          </p:nvPr>
        </p:nvSpPr>
        <p:spPr>
          <a:xfrm>
            <a:off x="4812527" y="1909948"/>
            <a:ext cx="3153566"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171717"/>
              </a:buClr>
              <a:buSzPts val="2000"/>
              <a:buNone/>
            </a:pPr>
            <a:r>
              <a:rPr lang="en-US">
                <a:solidFill>
                  <a:srgbClr val="171717"/>
                </a:solidFill>
                <a:latin typeface="Times New Roman"/>
                <a:ea typeface="Times New Roman"/>
                <a:cs typeface="Times New Roman"/>
                <a:sym typeface="Times New Roman"/>
              </a:rPr>
              <a:t>Cấu tạo động cơ sản phẩm</a:t>
            </a:r>
            <a:endParaRPr/>
          </a:p>
        </p:txBody>
      </p:sp>
      <p:sp>
        <p:nvSpPr>
          <p:cNvPr id="315" name="Google Shape;315;p19"/>
          <p:cNvSpPr txBox="1">
            <a:spLocks noGrp="1"/>
          </p:cNvSpPr>
          <p:nvPr>
            <p:ph type="title" idx="6"/>
          </p:nvPr>
        </p:nvSpPr>
        <p:spPr>
          <a:xfrm>
            <a:off x="907312" y="2270473"/>
            <a:ext cx="3442500"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Thông số kỹ thuật và so sánh</a:t>
            </a:r>
            <a:endParaRPr>
              <a:solidFill>
                <a:srgbClr val="171717"/>
              </a:solidFill>
              <a:latin typeface="Times New Roman"/>
              <a:ea typeface="Times New Roman"/>
              <a:cs typeface="Times New Roman"/>
              <a:sym typeface="Times New Roman"/>
            </a:endParaRPr>
          </a:p>
        </p:txBody>
      </p:sp>
      <p:sp>
        <p:nvSpPr>
          <p:cNvPr id="316" name="Google Shape;316;p19"/>
          <p:cNvSpPr txBox="1">
            <a:spLocks noGrp="1"/>
          </p:cNvSpPr>
          <p:nvPr>
            <p:ph type="title" idx="8"/>
          </p:nvPr>
        </p:nvSpPr>
        <p:spPr>
          <a:xfrm>
            <a:off x="4811250" y="2528298"/>
            <a:ext cx="3153566"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Lưu ý khi sử dụng</a:t>
            </a:r>
            <a:endParaRPr>
              <a:solidFill>
                <a:srgbClr val="171717"/>
              </a:solidFill>
              <a:latin typeface="Times New Roman"/>
              <a:ea typeface="Times New Roman"/>
              <a:cs typeface="Times New Roman"/>
              <a:sym typeface="Times New Roman"/>
            </a:endParaRPr>
          </a:p>
        </p:txBody>
      </p:sp>
      <p:sp>
        <p:nvSpPr>
          <p:cNvPr id="317" name="Google Shape;317;p19"/>
          <p:cNvSpPr txBox="1">
            <a:spLocks noGrp="1"/>
          </p:cNvSpPr>
          <p:nvPr>
            <p:ph type="title" idx="13"/>
          </p:nvPr>
        </p:nvSpPr>
        <p:spPr>
          <a:xfrm>
            <a:off x="730286" y="2874089"/>
            <a:ext cx="3619526"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Nghiên cứu chủng loại sản phẩm</a:t>
            </a:r>
            <a:endParaRPr>
              <a:solidFill>
                <a:srgbClr val="171717"/>
              </a:solidFill>
              <a:latin typeface="Times New Roman"/>
              <a:ea typeface="Times New Roman"/>
              <a:cs typeface="Times New Roman"/>
              <a:sym typeface="Times New Roman"/>
            </a:endParaRPr>
          </a:p>
        </p:txBody>
      </p:sp>
      <p:sp>
        <p:nvSpPr>
          <p:cNvPr id="318" name="Google Shape;318;p19"/>
          <p:cNvSpPr txBox="1">
            <a:spLocks noGrp="1"/>
          </p:cNvSpPr>
          <p:nvPr>
            <p:ph type="title" idx="15"/>
          </p:nvPr>
        </p:nvSpPr>
        <p:spPr>
          <a:xfrm>
            <a:off x="713225" y="539500"/>
            <a:ext cx="7717500" cy="5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2. Nghiên cứu chủng loại sản phẩm lựa chọn</a:t>
            </a:r>
            <a:endParaRPr>
              <a:solidFill>
                <a:srgbClr val="171717"/>
              </a:solidFill>
              <a:latin typeface="Times New Roman"/>
              <a:ea typeface="Times New Roman"/>
              <a:cs typeface="Times New Roman"/>
              <a:sym typeface="Times New Roman"/>
            </a:endParaRPr>
          </a:p>
        </p:txBody>
      </p:sp>
      <p:sp>
        <p:nvSpPr>
          <p:cNvPr id="319" name="Google Shape;319;p19"/>
          <p:cNvSpPr txBox="1"/>
          <p:nvPr/>
        </p:nvSpPr>
        <p:spPr>
          <a:xfrm>
            <a:off x="4332750" y="1459200"/>
            <a:ext cx="478500" cy="3008100"/>
          </a:xfrm>
          <a:prstGeom prst="rect">
            <a:avLst/>
          </a:prstGeom>
          <a:solidFill>
            <a:schemeClr val="dk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700"/>
              <a:buFont typeface="Arial"/>
              <a:buNone/>
            </a:pPr>
            <a:endParaRPr sz="2700" b="0" i="0" u="none" strike="noStrike" cap="none">
              <a:solidFill>
                <a:srgbClr val="171717"/>
              </a:solidFill>
              <a:latin typeface="Times New Roman"/>
              <a:ea typeface="Times New Roman"/>
              <a:cs typeface="Times New Roman"/>
              <a:sym typeface="Times New Roman"/>
            </a:endParaRPr>
          </a:p>
        </p:txBody>
      </p:sp>
      <p:sp>
        <p:nvSpPr>
          <p:cNvPr id="320" name="Google Shape;320;p19"/>
          <p:cNvSpPr txBox="1"/>
          <p:nvPr/>
        </p:nvSpPr>
        <p:spPr>
          <a:xfrm>
            <a:off x="599440" y="3477705"/>
            <a:ext cx="3750372" cy="527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500"/>
              <a:buFont typeface="Cinzel"/>
              <a:buNone/>
            </a:pPr>
            <a:r>
              <a:rPr lang="en-US" sz="2000" b="0" i="0" u="none" strike="noStrike" cap="none" dirty="0" err="1">
                <a:solidFill>
                  <a:srgbClr val="171717"/>
                </a:solidFill>
                <a:latin typeface="Times New Roman"/>
                <a:ea typeface="Times New Roman"/>
                <a:cs typeface="Times New Roman"/>
                <a:sym typeface="Times New Roman"/>
              </a:rPr>
              <a:t>Thiết</a:t>
            </a:r>
            <a:r>
              <a:rPr lang="en-US" sz="2000" b="0" i="0" u="none" strike="noStrike" cap="none" dirty="0">
                <a:solidFill>
                  <a:srgbClr val="171717"/>
                </a:solidFill>
                <a:latin typeface="Times New Roman"/>
                <a:ea typeface="Times New Roman"/>
                <a:cs typeface="Times New Roman"/>
                <a:sym typeface="Times New Roman"/>
              </a:rPr>
              <a:t> </a:t>
            </a:r>
            <a:r>
              <a:rPr lang="en-US" sz="2000" b="0" i="0" u="none" strike="noStrike" cap="none" dirty="0" err="1">
                <a:solidFill>
                  <a:srgbClr val="171717"/>
                </a:solidFill>
                <a:latin typeface="Times New Roman"/>
                <a:ea typeface="Times New Roman"/>
                <a:cs typeface="Times New Roman"/>
                <a:sym typeface="Times New Roman"/>
              </a:rPr>
              <a:t>kế</a:t>
            </a:r>
            <a:r>
              <a:rPr lang="en-US" sz="2000" b="0" i="0" u="none" strike="noStrike" cap="none" dirty="0">
                <a:solidFill>
                  <a:srgbClr val="171717"/>
                </a:solidFill>
                <a:latin typeface="Times New Roman"/>
                <a:ea typeface="Times New Roman"/>
                <a:cs typeface="Times New Roman"/>
                <a:sym typeface="Times New Roman"/>
              </a:rPr>
              <a:t> </a:t>
            </a:r>
            <a:r>
              <a:rPr lang="en-US" sz="2000" b="0" i="0" u="none" strike="noStrike" cap="none" dirty="0" err="1">
                <a:solidFill>
                  <a:srgbClr val="171717"/>
                </a:solidFill>
                <a:latin typeface="Times New Roman"/>
                <a:ea typeface="Times New Roman"/>
                <a:cs typeface="Times New Roman"/>
                <a:sym typeface="Times New Roman"/>
              </a:rPr>
              <a:t>kỹ</a:t>
            </a:r>
            <a:r>
              <a:rPr lang="en-US" sz="2000" b="0" i="0" u="none" strike="noStrike" cap="none" dirty="0">
                <a:solidFill>
                  <a:srgbClr val="171717"/>
                </a:solidFill>
                <a:latin typeface="Times New Roman"/>
                <a:ea typeface="Times New Roman"/>
                <a:cs typeface="Times New Roman"/>
                <a:sym typeface="Times New Roman"/>
              </a:rPr>
              <a:t> </a:t>
            </a:r>
            <a:r>
              <a:rPr lang="en-US" sz="2000" b="0" i="0" u="none" strike="noStrike" cap="none" dirty="0" err="1">
                <a:solidFill>
                  <a:srgbClr val="171717"/>
                </a:solidFill>
                <a:latin typeface="Times New Roman"/>
                <a:ea typeface="Times New Roman"/>
                <a:cs typeface="Times New Roman"/>
                <a:sym typeface="Times New Roman"/>
              </a:rPr>
              <a:t>thuật</a:t>
            </a:r>
            <a:r>
              <a:rPr lang="en-US" sz="2000" b="0" i="0" u="none" strike="noStrike" cap="none" dirty="0">
                <a:solidFill>
                  <a:srgbClr val="171717"/>
                </a:solidFill>
                <a:latin typeface="Times New Roman"/>
                <a:ea typeface="Times New Roman"/>
                <a:cs typeface="Times New Roman"/>
                <a:sym typeface="Times New Roman"/>
              </a:rPr>
              <a:t> </a:t>
            </a:r>
            <a:r>
              <a:rPr lang="en-US" sz="2000" b="0" i="0" u="none" strike="noStrike" cap="none" dirty="0" err="1">
                <a:solidFill>
                  <a:srgbClr val="171717"/>
                </a:solidFill>
                <a:latin typeface="Times New Roman"/>
                <a:ea typeface="Times New Roman"/>
                <a:cs typeface="Times New Roman"/>
                <a:sym typeface="Times New Roman"/>
              </a:rPr>
              <a:t>dòng</a:t>
            </a:r>
            <a:r>
              <a:rPr lang="en-US" sz="2000" b="0" i="0" u="none" strike="noStrike" cap="none" dirty="0">
                <a:solidFill>
                  <a:srgbClr val="171717"/>
                </a:solidFill>
                <a:latin typeface="Times New Roman"/>
                <a:ea typeface="Times New Roman"/>
                <a:cs typeface="Times New Roman"/>
                <a:sym typeface="Times New Roman"/>
              </a:rPr>
              <a:t> </a:t>
            </a:r>
            <a:r>
              <a:rPr lang="en-US" sz="2000" b="0" i="0" u="none" strike="noStrike" cap="none" dirty="0" err="1">
                <a:solidFill>
                  <a:srgbClr val="171717"/>
                </a:solidFill>
                <a:latin typeface="Times New Roman"/>
                <a:ea typeface="Times New Roman"/>
                <a:cs typeface="Times New Roman"/>
                <a:sym typeface="Times New Roman"/>
              </a:rPr>
              <a:t>sản</a:t>
            </a:r>
            <a:r>
              <a:rPr lang="en-US" sz="2000" b="0" i="0" u="none" strike="noStrike" cap="none" dirty="0">
                <a:solidFill>
                  <a:srgbClr val="171717"/>
                </a:solidFill>
                <a:latin typeface="Times New Roman"/>
                <a:ea typeface="Times New Roman"/>
                <a:cs typeface="Times New Roman"/>
                <a:sym typeface="Times New Roman"/>
              </a:rPr>
              <a:t> </a:t>
            </a:r>
            <a:r>
              <a:rPr lang="en-US" sz="2000" b="0" i="0" u="none" strike="noStrike" cap="none" dirty="0" err="1">
                <a:solidFill>
                  <a:srgbClr val="171717"/>
                </a:solidFill>
                <a:latin typeface="Times New Roman"/>
                <a:ea typeface="Times New Roman"/>
                <a:cs typeface="Times New Roman"/>
                <a:sym typeface="Times New Roman"/>
              </a:rPr>
              <a:t>phẩm</a:t>
            </a:r>
            <a:endParaRPr sz="2000" b="0" i="0" u="none" strike="noStrike" cap="none" dirty="0">
              <a:solidFill>
                <a:srgbClr val="171717"/>
              </a:solidFill>
              <a:latin typeface="Times New Roman"/>
              <a:ea typeface="Times New Roman"/>
              <a:cs typeface="Times New Roman"/>
              <a:sym typeface="Times New Roman"/>
            </a:endParaRPr>
          </a:p>
        </p:txBody>
      </p:sp>
      <p:sp>
        <p:nvSpPr>
          <p:cNvPr id="321" name="Google Shape;321;p19"/>
          <p:cNvSpPr/>
          <p:nvPr/>
        </p:nvSpPr>
        <p:spPr>
          <a:xfrm>
            <a:off x="138545" y="2729345"/>
            <a:ext cx="751706" cy="2001982"/>
          </a:xfrm>
          <a:prstGeom prst="rect">
            <a:avLst/>
          </a:prstGeom>
          <a:solidFill>
            <a:srgbClr val="F9F4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9"/>
          <p:cNvSpPr txBox="1"/>
          <p:nvPr/>
        </p:nvSpPr>
        <p:spPr>
          <a:xfrm>
            <a:off x="4810707" y="3764998"/>
            <a:ext cx="4059381" cy="5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500"/>
              <a:buFont typeface="Cinzel"/>
              <a:buNone/>
            </a:pPr>
            <a:r>
              <a:rPr lang="en-US" sz="2000" b="0" i="0" u="none" strike="noStrike" cap="none">
                <a:solidFill>
                  <a:srgbClr val="171717"/>
                </a:solidFill>
                <a:latin typeface="Times New Roman"/>
                <a:ea typeface="Times New Roman"/>
                <a:cs typeface="Times New Roman"/>
                <a:sym typeface="Times New Roman"/>
              </a:rPr>
              <a:t>Đánh giá sản phẩm</a:t>
            </a:r>
            <a:endParaRPr sz="2000" b="0" i="0" u="none" strike="noStrike" cap="none">
              <a:solidFill>
                <a:srgbClr val="171717"/>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
          <p:cNvSpPr txBox="1">
            <a:spLocks noGrp="1"/>
          </p:cNvSpPr>
          <p:nvPr>
            <p:ph type="title"/>
          </p:nvPr>
        </p:nvSpPr>
        <p:spPr>
          <a:xfrm>
            <a:off x="650880" y="553355"/>
            <a:ext cx="77175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a:solidFill>
                  <a:srgbClr val="171717"/>
                </a:solidFill>
                <a:latin typeface="Arial"/>
                <a:ea typeface="Arial"/>
                <a:cs typeface="Arial"/>
                <a:sym typeface="Arial"/>
              </a:rPr>
              <a:t>Danh sách thành viên nhóm 6</a:t>
            </a:r>
            <a:endParaRPr>
              <a:solidFill>
                <a:srgbClr val="171717"/>
              </a:solidFill>
              <a:latin typeface="Arial"/>
              <a:ea typeface="Arial"/>
              <a:cs typeface="Arial"/>
              <a:sym typeface="Arial"/>
            </a:endParaRPr>
          </a:p>
        </p:txBody>
      </p:sp>
      <p:sp>
        <p:nvSpPr>
          <p:cNvPr id="83" name="Google Shape;83;p2"/>
          <p:cNvSpPr/>
          <p:nvPr/>
        </p:nvSpPr>
        <p:spPr>
          <a:xfrm>
            <a:off x="96982" y="2895600"/>
            <a:ext cx="803563" cy="1814945"/>
          </a:xfrm>
          <a:prstGeom prst="rect">
            <a:avLst/>
          </a:prstGeom>
          <a:solidFill>
            <a:srgbClr val="F9F4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 name="Google Shape;84;p2"/>
          <p:cNvSpPr/>
          <p:nvPr/>
        </p:nvSpPr>
        <p:spPr>
          <a:xfrm>
            <a:off x="650880" y="1491730"/>
            <a:ext cx="914400" cy="914400"/>
          </a:xfrm>
          <a:prstGeom prst="ellipse">
            <a:avLst/>
          </a:prstGeom>
          <a:blipFill rotWithShape="1">
            <a:blip r:embed="rId3">
              <a:alphaModFix/>
            </a:blip>
            <a:stretch>
              <a:fillRect l="-999" r="14998"/>
            </a:stretch>
          </a:blipFill>
          <a:ln w="25400" cap="flat" cmpd="sng">
            <a:solidFill>
              <a:srgbClr val="2A2A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5" name="Google Shape;85;p2"/>
          <p:cNvSpPr/>
          <p:nvPr/>
        </p:nvSpPr>
        <p:spPr>
          <a:xfrm>
            <a:off x="2653920" y="1559496"/>
            <a:ext cx="914400" cy="914400"/>
          </a:xfrm>
          <a:prstGeom prst="ellipse">
            <a:avLst/>
          </a:prstGeom>
          <a:blipFill rotWithShape="1">
            <a:blip r:embed="rId4">
              <a:alphaModFix/>
            </a:blip>
            <a:stretch>
              <a:fillRect l="4999" r="4998"/>
            </a:stretch>
          </a:blipFill>
          <a:ln w="25400" cap="flat" cmpd="sng">
            <a:solidFill>
              <a:srgbClr val="2A2A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6" name="Google Shape;86;p2"/>
          <p:cNvSpPr/>
          <p:nvPr/>
        </p:nvSpPr>
        <p:spPr>
          <a:xfrm>
            <a:off x="5339062" y="1557134"/>
            <a:ext cx="914400" cy="914400"/>
          </a:xfrm>
          <a:prstGeom prst="ellipse">
            <a:avLst/>
          </a:prstGeom>
          <a:blipFill rotWithShape="1">
            <a:blip r:embed="rId5">
              <a:alphaModFix/>
            </a:blip>
            <a:stretch>
              <a:fillRect l="4999" r="4998"/>
            </a:stretch>
          </a:blipFill>
          <a:ln w="25400" cap="flat" cmpd="sng">
            <a:solidFill>
              <a:srgbClr val="2A2A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7" name="Google Shape;87;p2"/>
          <p:cNvSpPr/>
          <p:nvPr/>
        </p:nvSpPr>
        <p:spPr>
          <a:xfrm>
            <a:off x="7167862" y="1557134"/>
            <a:ext cx="914400" cy="914400"/>
          </a:xfrm>
          <a:prstGeom prst="ellipse">
            <a:avLst/>
          </a:prstGeom>
          <a:blipFill rotWithShape="1">
            <a:blip r:embed="rId6">
              <a:alphaModFix/>
            </a:blip>
            <a:stretch>
              <a:fillRect l="4999" r="4998"/>
            </a:stretch>
          </a:blipFill>
          <a:ln w="25400" cap="flat" cmpd="sng">
            <a:solidFill>
              <a:srgbClr val="2A2A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8" name="Google Shape;88;p2"/>
          <p:cNvSpPr/>
          <p:nvPr/>
        </p:nvSpPr>
        <p:spPr>
          <a:xfrm>
            <a:off x="1739520" y="3254969"/>
            <a:ext cx="914400" cy="914400"/>
          </a:xfrm>
          <a:prstGeom prst="ellipse">
            <a:avLst/>
          </a:prstGeom>
          <a:blipFill rotWithShape="1">
            <a:blip r:embed="rId7">
              <a:alphaModFix/>
            </a:blip>
            <a:stretch>
              <a:fillRect l="4999" t="-9997" r="4998"/>
            </a:stretch>
          </a:blipFill>
          <a:ln w="25400" cap="flat" cmpd="sng">
            <a:solidFill>
              <a:srgbClr val="2A2A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9" name="Google Shape;89;p2"/>
          <p:cNvSpPr/>
          <p:nvPr/>
        </p:nvSpPr>
        <p:spPr>
          <a:xfrm>
            <a:off x="3870266" y="3254969"/>
            <a:ext cx="914400" cy="914400"/>
          </a:xfrm>
          <a:prstGeom prst="ellipse">
            <a:avLst/>
          </a:prstGeom>
          <a:blipFill rotWithShape="1">
            <a:blip r:embed="rId8">
              <a:alphaModFix/>
            </a:blip>
            <a:stretch>
              <a:fillRect l="4999" t="-4999" r="4998" b="-14998"/>
            </a:stretch>
          </a:blipFill>
          <a:ln w="25400" cap="flat" cmpd="sng">
            <a:solidFill>
              <a:srgbClr val="2A2A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0" name="Google Shape;90;p2"/>
          <p:cNvSpPr/>
          <p:nvPr/>
        </p:nvSpPr>
        <p:spPr>
          <a:xfrm>
            <a:off x="6253462" y="3254969"/>
            <a:ext cx="914400" cy="914400"/>
          </a:xfrm>
          <a:prstGeom prst="ellipse">
            <a:avLst/>
          </a:prstGeom>
          <a:blipFill rotWithShape="1">
            <a:blip r:embed="rId9">
              <a:alphaModFix/>
            </a:blip>
            <a:stretch>
              <a:fillRect l="4999" t="-4997" r="4998"/>
            </a:stretch>
          </a:blipFill>
          <a:ln w="25400" cap="flat" cmpd="sng">
            <a:solidFill>
              <a:srgbClr val="2A2A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1" name="Google Shape;91;p2"/>
          <p:cNvSpPr txBox="1"/>
          <p:nvPr/>
        </p:nvSpPr>
        <p:spPr>
          <a:xfrm>
            <a:off x="486525" y="2522425"/>
            <a:ext cx="1713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Bùi Lê Trung Kiên</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20191912</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Trường Điện - Điện tử</a:t>
            </a:r>
            <a:endParaRPr/>
          </a:p>
        </p:txBody>
      </p:sp>
      <p:sp>
        <p:nvSpPr>
          <p:cNvPr id="92" name="Google Shape;92;p2"/>
          <p:cNvSpPr txBox="1"/>
          <p:nvPr/>
        </p:nvSpPr>
        <p:spPr>
          <a:xfrm>
            <a:off x="2315324" y="2522425"/>
            <a:ext cx="17481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Nguyễn Đức Duy 20191799</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Trường Điện - Điện tử</a:t>
            </a:r>
            <a:endParaRPr/>
          </a:p>
        </p:txBody>
      </p:sp>
      <p:sp>
        <p:nvSpPr>
          <p:cNvPr id="93" name="Google Shape;93;p2"/>
          <p:cNvSpPr txBox="1"/>
          <p:nvPr/>
        </p:nvSpPr>
        <p:spPr>
          <a:xfrm>
            <a:off x="5000475" y="2522425"/>
            <a:ext cx="17481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Lê Văn Nhất</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20191999</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Trường Điện - Điện tử</a:t>
            </a:r>
            <a:endParaRPr/>
          </a:p>
        </p:txBody>
      </p:sp>
      <p:sp>
        <p:nvSpPr>
          <p:cNvPr id="94" name="Google Shape;94;p2"/>
          <p:cNvSpPr txBox="1"/>
          <p:nvPr/>
        </p:nvSpPr>
        <p:spPr>
          <a:xfrm>
            <a:off x="6829275" y="2522425"/>
            <a:ext cx="1841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Lê Đình Hiệp 20191827</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Trường Điện - Điện tử</a:t>
            </a:r>
            <a:endParaRPr/>
          </a:p>
        </p:txBody>
      </p:sp>
      <p:sp>
        <p:nvSpPr>
          <p:cNvPr id="95" name="Google Shape;95;p2"/>
          <p:cNvSpPr txBox="1"/>
          <p:nvPr/>
        </p:nvSpPr>
        <p:spPr>
          <a:xfrm>
            <a:off x="5914875" y="4238000"/>
            <a:ext cx="1800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Nguyễn Thị Trang</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20181786</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Trường Điện - Điện tử</a:t>
            </a:r>
            <a:endParaRPr/>
          </a:p>
        </p:txBody>
      </p:sp>
      <p:sp>
        <p:nvSpPr>
          <p:cNvPr id="96" name="Google Shape;96;p2"/>
          <p:cNvSpPr txBox="1"/>
          <p:nvPr/>
        </p:nvSpPr>
        <p:spPr>
          <a:xfrm>
            <a:off x="3732929" y="4227875"/>
            <a:ext cx="15582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Đào Thành Lâm</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20207088</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Trường Cơ khí</a:t>
            </a:r>
            <a:endParaRPr/>
          </a:p>
        </p:txBody>
      </p:sp>
      <p:sp>
        <p:nvSpPr>
          <p:cNvPr id="97" name="Google Shape;97;p2"/>
          <p:cNvSpPr txBox="1"/>
          <p:nvPr/>
        </p:nvSpPr>
        <p:spPr>
          <a:xfrm>
            <a:off x="1639025" y="4238000"/>
            <a:ext cx="14301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Ngô Viết Sang</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20206922</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Trường Cơ khí</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0"/>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8" name="Google Shape;328;p20"/>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2.1. Sản phẩm BMW i8</a:t>
            </a:r>
            <a:endParaRPr sz="2000" b="1">
              <a:solidFill>
                <a:srgbClr val="171717"/>
              </a:solidFill>
              <a:latin typeface="Times New Roman"/>
              <a:ea typeface="Times New Roman"/>
              <a:cs typeface="Times New Roman"/>
              <a:sym typeface="Times New Roman"/>
            </a:endParaRPr>
          </a:p>
        </p:txBody>
      </p:sp>
      <p:sp>
        <p:nvSpPr>
          <p:cNvPr id="329" name="Google Shape;329;p20"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30" name="Google Shape;330;p20"/>
          <p:cNvGraphicFramePr/>
          <p:nvPr/>
        </p:nvGraphicFramePr>
        <p:xfrm>
          <a:off x="602615" y="1455220"/>
          <a:ext cx="4528200" cy="3017520"/>
        </p:xfrm>
        <a:graphic>
          <a:graphicData uri="http://schemas.openxmlformats.org/drawingml/2006/table">
            <a:tbl>
              <a:tblPr firstRow="1" bandRow="1">
                <a:noFill/>
                <a:tableStyleId>{E85E50B3-E1AE-462A-930D-B2E5F9EDDE9F}</a:tableStyleId>
              </a:tblPr>
              <a:tblGrid>
                <a:gridCol w="2264100">
                  <a:extLst>
                    <a:ext uri="{9D8B030D-6E8A-4147-A177-3AD203B41FA5}">
                      <a16:colId xmlns:a16="http://schemas.microsoft.com/office/drawing/2014/main" val="20000"/>
                    </a:ext>
                  </a:extLst>
                </a:gridCol>
                <a:gridCol w="22641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n-US" sz="1800" u="none" strike="noStrike" cap="none" dirty="0" err="1">
                          <a:latin typeface="Times New Roman"/>
                          <a:ea typeface="Times New Roman"/>
                          <a:cs typeface="Times New Roman"/>
                          <a:sym typeface="Times New Roman"/>
                        </a:rPr>
                        <a:t>Chiều</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dài</a:t>
                      </a:r>
                      <a:r>
                        <a:rPr lang="en-US" sz="1800" u="none" strike="noStrike" cap="none" dirty="0">
                          <a:latin typeface="Times New Roman"/>
                          <a:ea typeface="Times New Roman"/>
                          <a:cs typeface="Times New Roman"/>
                          <a:sym typeface="Times New Roman"/>
                        </a:rPr>
                        <a:t> </a:t>
                      </a:r>
                      <a:endParaRPr sz="2000" u="none" strike="noStrike" cap="none" dirty="0">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4.689mm </a:t>
                      </a:r>
                      <a:endParaRPr sz="2000" u="none" strike="noStrike" cap="none">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Chiều rộng</a:t>
                      </a:r>
                      <a:endParaRPr sz="2000" u="none" strike="noStrike" cap="none">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 1.942mm</a:t>
                      </a:r>
                      <a:endParaRPr sz="2000" u="none" strike="noStrike" cap="none">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Chiều cao </a:t>
                      </a:r>
                      <a:endParaRPr sz="2000" u="none" strike="noStrike" cap="none">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1.298mm</a:t>
                      </a:r>
                      <a:endParaRPr sz="2000" u="none" strike="noStrike" cap="none">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Chiều dài cơ sở </a:t>
                      </a:r>
                      <a:endParaRPr sz="2000" u="none" strike="noStrike" cap="none">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 2.800mm</a:t>
                      </a:r>
                      <a:endParaRPr sz="2000" u="none" strike="noStrike" cap="none">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 Bánh mâm đa chấu</a:t>
                      </a:r>
                      <a:endParaRPr sz="2000" u="none" strike="noStrike" cap="none">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20 inch</a:t>
                      </a:r>
                      <a:endParaRPr sz="2000" u="none" strike="noStrike" cap="none">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Thông số lốp </a:t>
                      </a:r>
                      <a:endParaRPr sz="2000" u="none" strike="noStrike" cap="none">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dirty="0">
                          <a:latin typeface="Times New Roman"/>
                          <a:ea typeface="Times New Roman"/>
                          <a:cs typeface="Times New Roman"/>
                          <a:sym typeface="Times New Roman"/>
                        </a:rPr>
                        <a:t>215/45</a:t>
                      </a:r>
                      <a:endParaRPr sz="2000" u="none" strike="noStrike" cap="none" dirty="0">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5"/>
                  </a:ext>
                </a:extLst>
              </a:tr>
            </a:tbl>
          </a:graphicData>
        </a:graphic>
      </p:graphicFrame>
      <p:sp>
        <p:nvSpPr>
          <p:cNvPr id="331" name="Google Shape;331;p20"/>
          <p:cNvSpPr txBox="1"/>
          <p:nvPr/>
        </p:nvSpPr>
        <p:spPr>
          <a:xfrm>
            <a:off x="602615" y="873108"/>
            <a:ext cx="56864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Thông số kích cỡ của BMW i8</a:t>
            </a:r>
            <a:endParaRPr sz="1800" b="0" i="0" u="none" strike="noStrike" cap="none">
              <a:solidFill>
                <a:srgbClr val="000000"/>
              </a:solidFill>
              <a:latin typeface="Times New Roman"/>
              <a:ea typeface="Times New Roman"/>
              <a:cs typeface="Times New Roman"/>
              <a:sym typeface="Times New Roman"/>
            </a:endParaRPr>
          </a:p>
        </p:txBody>
      </p:sp>
      <p:pic>
        <p:nvPicPr>
          <p:cNvPr id="332" name="Google Shape;332;p20" descr="Crystal White Pearl Metallic with Frozen Grey accent"/>
          <p:cNvPicPr preferRelativeResize="0"/>
          <p:nvPr/>
        </p:nvPicPr>
        <p:blipFill rotWithShape="1">
          <a:blip r:embed="rId3">
            <a:alphaModFix/>
          </a:blip>
          <a:srcRect/>
          <a:stretch/>
        </p:blipFill>
        <p:spPr>
          <a:xfrm>
            <a:off x="5509435" y="519311"/>
            <a:ext cx="3351413" cy="1436320"/>
          </a:xfrm>
          <a:prstGeom prst="rect">
            <a:avLst/>
          </a:prstGeom>
          <a:noFill/>
          <a:ln>
            <a:noFill/>
          </a:ln>
        </p:spPr>
      </p:pic>
      <p:pic>
        <p:nvPicPr>
          <p:cNvPr id="333" name="Google Shape;333;p20" descr="E-Copper with Frozen Grey Accent"/>
          <p:cNvPicPr preferRelativeResize="0"/>
          <p:nvPr/>
        </p:nvPicPr>
        <p:blipFill rotWithShape="1">
          <a:blip r:embed="rId4">
            <a:alphaModFix/>
          </a:blip>
          <a:srcRect/>
          <a:stretch/>
        </p:blipFill>
        <p:spPr>
          <a:xfrm>
            <a:off x="5509433" y="1955631"/>
            <a:ext cx="3351414" cy="1436321"/>
          </a:xfrm>
          <a:prstGeom prst="rect">
            <a:avLst/>
          </a:prstGeom>
          <a:noFill/>
          <a:ln>
            <a:noFill/>
          </a:ln>
        </p:spPr>
      </p:pic>
      <p:pic>
        <p:nvPicPr>
          <p:cNvPr id="334" name="Google Shape;334;p20" descr="Sophisto Grey Metallic with Frozen Grey accent"/>
          <p:cNvPicPr preferRelativeResize="0"/>
          <p:nvPr/>
        </p:nvPicPr>
        <p:blipFill rotWithShape="1">
          <a:blip r:embed="rId5">
            <a:alphaModFix/>
          </a:blip>
          <a:srcRect/>
          <a:stretch/>
        </p:blipFill>
        <p:spPr>
          <a:xfrm>
            <a:off x="5509433" y="3391951"/>
            <a:ext cx="3351415" cy="14363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21" descr="Crystal White Pearl Metallic with Frozen Grey accent"/>
          <p:cNvPicPr preferRelativeResize="0"/>
          <p:nvPr/>
        </p:nvPicPr>
        <p:blipFill rotWithShape="1">
          <a:blip r:embed="rId3">
            <a:alphaModFix/>
          </a:blip>
          <a:srcRect/>
          <a:stretch/>
        </p:blipFill>
        <p:spPr>
          <a:xfrm>
            <a:off x="5792587" y="498991"/>
            <a:ext cx="3351413" cy="1436320"/>
          </a:xfrm>
          <a:prstGeom prst="rect">
            <a:avLst/>
          </a:prstGeom>
          <a:noFill/>
          <a:ln>
            <a:noFill/>
          </a:ln>
        </p:spPr>
      </p:pic>
      <p:pic>
        <p:nvPicPr>
          <p:cNvPr id="340" name="Google Shape;340;p21" descr="E-Copper with Frozen Grey Accent"/>
          <p:cNvPicPr preferRelativeResize="0"/>
          <p:nvPr/>
        </p:nvPicPr>
        <p:blipFill rotWithShape="1">
          <a:blip r:embed="rId4">
            <a:alphaModFix/>
          </a:blip>
          <a:srcRect/>
          <a:stretch/>
        </p:blipFill>
        <p:spPr>
          <a:xfrm>
            <a:off x="5792585" y="1935311"/>
            <a:ext cx="3351414" cy="1436321"/>
          </a:xfrm>
          <a:prstGeom prst="rect">
            <a:avLst/>
          </a:prstGeom>
          <a:noFill/>
          <a:ln>
            <a:noFill/>
          </a:ln>
        </p:spPr>
      </p:pic>
      <p:pic>
        <p:nvPicPr>
          <p:cNvPr id="341" name="Google Shape;341;p21" descr="Sophisto Grey Metallic with Frozen Grey accent"/>
          <p:cNvPicPr preferRelativeResize="0"/>
          <p:nvPr/>
        </p:nvPicPr>
        <p:blipFill rotWithShape="1">
          <a:blip r:embed="rId5">
            <a:alphaModFix/>
          </a:blip>
          <a:srcRect/>
          <a:stretch/>
        </p:blipFill>
        <p:spPr>
          <a:xfrm>
            <a:off x="5792585" y="3371631"/>
            <a:ext cx="3351415" cy="1436320"/>
          </a:xfrm>
          <a:prstGeom prst="rect">
            <a:avLst/>
          </a:prstGeom>
          <a:noFill/>
          <a:ln>
            <a:noFill/>
          </a:ln>
        </p:spPr>
      </p:pic>
      <p:sp>
        <p:nvSpPr>
          <p:cNvPr id="342" name="Google Shape;342;p21"/>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 name="Google Shape;343;p21"/>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2.1. Sản phẩm BMW i8</a:t>
            </a:r>
            <a:endParaRPr sz="2000" b="1">
              <a:solidFill>
                <a:srgbClr val="171717"/>
              </a:solidFill>
              <a:latin typeface="Times New Roman"/>
              <a:ea typeface="Times New Roman"/>
              <a:cs typeface="Times New Roman"/>
              <a:sym typeface="Times New Roman"/>
            </a:endParaRPr>
          </a:p>
        </p:txBody>
      </p:sp>
      <p:sp>
        <p:nvSpPr>
          <p:cNvPr id="344" name="Google Shape;344;p21"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45" name="Google Shape;345;p21"/>
          <p:cNvGraphicFramePr/>
          <p:nvPr/>
        </p:nvGraphicFramePr>
        <p:xfrm>
          <a:off x="329677" y="1420589"/>
          <a:ext cx="5462900" cy="3017520"/>
        </p:xfrm>
        <a:graphic>
          <a:graphicData uri="http://schemas.openxmlformats.org/drawingml/2006/table">
            <a:tbl>
              <a:tblPr firstRow="1" bandRow="1">
                <a:noFill/>
                <a:tableStyleId>{E85E50B3-E1AE-462A-930D-B2E5F9EDDE9F}</a:tableStyleId>
              </a:tblPr>
              <a:tblGrid>
                <a:gridCol w="2298225">
                  <a:extLst>
                    <a:ext uri="{9D8B030D-6E8A-4147-A177-3AD203B41FA5}">
                      <a16:colId xmlns:a16="http://schemas.microsoft.com/office/drawing/2014/main" val="20000"/>
                    </a:ext>
                  </a:extLst>
                </a:gridCol>
                <a:gridCol w="3164675">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Động cơ </a:t>
                      </a:r>
                      <a:endParaRPr sz="2000" u="none" strike="noStrike" cap="none">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TwinPower Turbo 3 xy-lanh</a:t>
                      </a:r>
                      <a:endParaRPr sz="2000" u="none" strike="noStrike" cap="none">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800" u="none" strike="noStrike" cap="none" dirty="0" err="1">
                          <a:latin typeface="Times New Roman"/>
                          <a:ea typeface="Times New Roman"/>
                          <a:cs typeface="Times New Roman"/>
                          <a:sym typeface="Times New Roman"/>
                        </a:rPr>
                        <a:t>Công</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suất</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tối</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đa</a:t>
                      </a:r>
                      <a:endParaRPr sz="2000" u="none" strike="noStrike" cap="none" dirty="0">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362 mã lực</a:t>
                      </a:r>
                      <a:endParaRPr sz="2000" u="none" strike="noStrike" cap="none">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Dung tích </a:t>
                      </a:r>
                      <a:endParaRPr sz="2000" u="none" strike="noStrike" cap="none">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dirty="0">
                          <a:latin typeface="Times New Roman"/>
                          <a:ea typeface="Times New Roman"/>
                          <a:cs typeface="Times New Roman"/>
                          <a:sym typeface="Times New Roman"/>
                        </a:rPr>
                        <a:t>1.5L </a:t>
                      </a:r>
                      <a:endParaRPr sz="2000" u="none" strike="noStrike" cap="none" dirty="0">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Mô-men xoắn cực đại</a:t>
                      </a:r>
                      <a:endParaRPr sz="2000" u="none" strike="noStrike" cap="none">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570 Nm</a:t>
                      </a:r>
                      <a:endParaRPr sz="2000" u="none" strike="noStrike" cap="none">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Tốc độ giới hạn </a:t>
                      </a:r>
                      <a:endParaRPr sz="2000" u="none" strike="noStrike" cap="none">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250 km/h.</a:t>
                      </a:r>
                      <a:endParaRPr sz="2000" u="none" strike="noStrike" cap="none">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Thời gian tăng tốc</a:t>
                      </a:r>
                      <a:endParaRPr sz="2000" u="none" strike="noStrike" cap="none">
                        <a:latin typeface="Times New Roman"/>
                        <a:ea typeface="Times New Roman"/>
                        <a:cs typeface="Times New Roman"/>
                        <a:sym typeface="Times New Roman"/>
                      </a:endParaRPr>
                    </a:p>
                  </a:txBody>
                  <a:tcPr marL="114300" marR="114300" marT="114300" marB="114300" anchor="ctr"/>
                </a:tc>
                <a:tc>
                  <a:txBody>
                    <a:bodyPr/>
                    <a:lstStyle/>
                    <a:p>
                      <a:pPr marL="0" marR="0" lvl="0" indent="0" algn="r" rtl="0">
                        <a:lnSpc>
                          <a:spcPct val="100000"/>
                        </a:lnSpc>
                        <a:spcBef>
                          <a:spcPts val="0"/>
                        </a:spcBef>
                        <a:spcAft>
                          <a:spcPts val="0"/>
                        </a:spcAft>
                        <a:buNone/>
                      </a:pPr>
                      <a:r>
                        <a:rPr lang="en-US" sz="1800" u="none" strike="noStrike" cap="none" dirty="0">
                          <a:latin typeface="Times New Roman"/>
                          <a:ea typeface="Times New Roman"/>
                          <a:cs typeface="Times New Roman"/>
                          <a:sym typeface="Times New Roman"/>
                        </a:rPr>
                        <a:t> 0-100km/h </a:t>
                      </a:r>
                      <a:r>
                        <a:rPr lang="en-US" sz="1800" u="none" strike="noStrike" cap="none" dirty="0" err="1">
                          <a:latin typeface="Times New Roman"/>
                          <a:ea typeface="Times New Roman"/>
                          <a:cs typeface="Times New Roman"/>
                          <a:sym typeface="Times New Roman"/>
                        </a:rPr>
                        <a:t>trong</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vòng</a:t>
                      </a:r>
                      <a:r>
                        <a:rPr lang="en-US" sz="1800" u="none" strike="noStrike" cap="none" dirty="0">
                          <a:latin typeface="Times New Roman"/>
                          <a:ea typeface="Times New Roman"/>
                          <a:cs typeface="Times New Roman"/>
                          <a:sym typeface="Times New Roman"/>
                        </a:rPr>
                        <a:t> 4,4 </a:t>
                      </a:r>
                      <a:r>
                        <a:rPr lang="en-US" sz="1800" u="none" strike="noStrike" cap="none" dirty="0" err="1">
                          <a:latin typeface="Times New Roman"/>
                          <a:ea typeface="Times New Roman"/>
                          <a:cs typeface="Times New Roman"/>
                          <a:sym typeface="Times New Roman"/>
                        </a:rPr>
                        <a:t>giây</a:t>
                      </a:r>
                      <a:endParaRPr sz="2000" u="none" strike="noStrike" cap="none" dirty="0">
                        <a:latin typeface="Times New Roman"/>
                        <a:ea typeface="Times New Roman"/>
                        <a:cs typeface="Times New Roman"/>
                        <a:sym typeface="Times New Roman"/>
                      </a:endParaRPr>
                    </a:p>
                  </a:txBody>
                  <a:tcPr marL="114300" marR="114300" marT="114300" marB="114300" anchor="ctr"/>
                </a:tc>
                <a:extLst>
                  <a:ext uri="{0D108BD9-81ED-4DB2-BD59-A6C34878D82A}">
                    <a16:rowId xmlns:a16="http://schemas.microsoft.com/office/drawing/2014/main" val="10005"/>
                  </a:ext>
                </a:extLst>
              </a:tr>
            </a:tbl>
          </a:graphicData>
        </a:graphic>
      </p:graphicFrame>
      <p:sp>
        <p:nvSpPr>
          <p:cNvPr id="346" name="Google Shape;346;p21"/>
          <p:cNvSpPr txBox="1"/>
          <p:nvPr/>
        </p:nvSpPr>
        <p:spPr>
          <a:xfrm>
            <a:off x="602615" y="873108"/>
            <a:ext cx="56864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Thông số động cơ xe BMW i8</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2"/>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 name="Google Shape;352;p22"/>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2.2. Cấu tạo động cơ BMW i8</a:t>
            </a:r>
            <a:endParaRPr sz="2000" b="1">
              <a:solidFill>
                <a:srgbClr val="171717"/>
              </a:solidFill>
              <a:latin typeface="Times New Roman"/>
              <a:ea typeface="Times New Roman"/>
              <a:cs typeface="Times New Roman"/>
              <a:sym typeface="Times New Roman"/>
            </a:endParaRPr>
          </a:p>
        </p:txBody>
      </p:sp>
      <p:sp>
        <p:nvSpPr>
          <p:cNvPr id="353" name="Google Shape;353;p22"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54" name="Google Shape;354;p22" descr="Tiết lộ cấu trúc bên trong xe thể thao hybrid BMW i8 ảnh 2"/>
          <p:cNvPicPr preferRelativeResize="0"/>
          <p:nvPr/>
        </p:nvPicPr>
        <p:blipFill rotWithShape="1">
          <a:blip r:embed="rId3">
            <a:alphaModFix/>
          </a:blip>
          <a:srcRect/>
          <a:stretch/>
        </p:blipFill>
        <p:spPr>
          <a:xfrm>
            <a:off x="307975" y="1040982"/>
            <a:ext cx="3652422" cy="2463428"/>
          </a:xfrm>
          <a:prstGeom prst="rect">
            <a:avLst/>
          </a:prstGeom>
          <a:noFill/>
          <a:ln>
            <a:noFill/>
          </a:ln>
        </p:spPr>
      </p:pic>
      <p:sp>
        <p:nvSpPr>
          <p:cNvPr id="355" name="Google Shape;355;p22"/>
          <p:cNvSpPr txBox="1"/>
          <p:nvPr/>
        </p:nvSpPr>
        <p:spPr>
          <a:xfrm>
            <a:off x="307974" y="3712006"/>
            <a:ext cx="365242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Hệ động lực hybrid của BMW i8 gồm động cơ xăng I3 đặt sau và động cơ điện đặt trước</a:t>
            </a:r>
            <a:endParaRPr sz="1600" b="0" i="0" u="none" strike="noStrike" cap="none">
              <a:solidFill>
                <a:srgbClr val="000000"/>
              </a:solidFill>
              <a:latin typeface="Times New Roman"/>
              <a:ea typeface="Times New Roman"/>
              <a:cs typeface="Times New Roman"/>
              <a:sym typeface="Times New Roman"/>
            </a:endParaRPr>
          </a:p>
        </p:txBody>
      </p:sp>
      <p:pic>
        <p:nvPicPr>
          <p:cNvPr id="356" name="Google Shape;356;p22" descr="Tiết lộ cấu trúc bên trong xe thể thao hybrid BMW i8 ảnh 3"/>
          <p:cNvPicPr preferRelativeResize="0"/>
          <p:nvPr/>
        </p:nvPicPr>
        <p:blipFill rotWithShape="1">
          <a:blip r:embed="rId4">
            <a:alphaModFix/>
          </a:blip>
          <a:srcRect/>
          <a:stretch/>
        </p:blipFill>
        <p:spPr>
          <a:xfrm>
            <a:off x="4976397" y="1040982"/>
            <a:ext cx="3490989" cy="2463428"/>
          </a:xfrm>
          <a:prstGeom prst="rect">
            <a:avLst/>
          </a:prstGeom>
          <a:noFill/>
          <a:ln>
            <a:noFill/>
          </a:ln>
        </p:spPr>
      </p:pic>
      <p:sp>
        <p:nvSpPr>
          <p:cNvPr id="357" name="Google Shape;357;p22"/>
          <p:cNvSpPr txBox="1"/>
          <p:nvPr/>
        </p:nvSpPr>
        <p:spPr>
          <a:xfrm>
            <a:off x="4976397" y="3712006"/>
            <a:ext cx="349098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Động cơ I3 1.5L TwinPower Turbo công suất 231 mã lực và mô-men xoắn 320Nm</a:t>
            </a:r>
            <a:endParaRPr sz="1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3"/>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3" name="Google Shape;363;p23"/>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2.2. Cấu tạo động cơ BMW i8</a:t>
            </a:r>
            <a:endParaRPr sz="2000" b="1">
              <a:solidFill>
                <a:srgbClr val="171717"/>
              </a:solidFill>
              <a:latin typeface="Times New Roman"/>
              <a:ea typeface="Times New Roman"/>
              <a:cs typeface="Times New Roman"/>
              <a:sym typeface="Times New Roman"/>
            </a:endParaRPr>
          </a:p>
        </p:txBody>
      </p:sp>
      <p:sp>
        <p:nvSpPr>
          <p:cNvPr id="364" name="Google Shape;364;p23"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5" name="Google Shape;365;p23"/>
          <p:cNvSpPr txBox="1"/>
          <p:nvPr/>
        </p:nvSpPr>
        <p:spPr>
          <a:xfrm>
            <a:off x="307974" y="3712006"/>
            <a:ext cx="365242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Nhôm và CFRP là vật liệu chính trong cấu trúc trọng lượng nhẹ BMW iLifeDrive</a:t>
            </a:r>
            <a:endParaRPr sz="1800" b="0" i="0" u="none" strike="noStrike" cap="none">
              <a:solidFill>
                <a:srgbClr val="000000"/>
              </a:solidFill>
              <a:latin typeface="Times New Roman"/>
              <a:ea typeface="Times New Roman"/>
              <a:cs typeface="Times New Roman"/>
              <a:sym typeface="Times New Roman"/>
            </a:endParaRPr>
          </a:p>
        </p:txBody>
      </p:sp>
      <p:sp>
        <p:nvSpPr>
          <p:cNvPr id="366" name="Google Shape;366;p23"/>
          <p:cNvSpPr txBox="1"/>
          <p:nvPr/>
        </p:nvSpPr>
        <p:spPr>
          <a:xfrm>
            <a:off x="4976397" y="3835116"/>
            <a:ext cx="364944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Động cơ điện đồng bộ đặt trước công suất 131 mã lực và mô-men xoắn 250Nm</a:t>
            </a:r>
            <a:endParaRPr sz="1800" b="0" i="0" u="none" strike="noStrike" cap="none">
              <a:solidFill>
                <a:srgbClr val="000000"/>
              </a:solidFill>
              <a:latin typeface="Times New Roman"/>
              <a:ea typeface="Times New Roman"/>
              <a:cs typeface="Times New Roman"/>
              <a:sym typeface="Times New Roman"/>
            </a:endParaRPr>
          </a:p>
        </p:txBody>
      </p:sp>
      <p:pic>
        <p:nvPicPr>
          <p:cNvPr id="367" name="Google Shape;367;p23" descr="Tiết lộ cấu trúc bên trong xe thể thao hybrid BMW i8 ảnh 4"/>
          <p:cNvPicPr preferRelativeResize="0"/>
          <p:nvPr/>
        </p:nvPicPr>
        <p:blipFill rotWithShape="1">
          <a:blip r:embed="rId3">
            <a:alphaModFix/>
          </a:blip>
          <a:srcRect/>
          <a:stretch/>
        </p:blipFill>
        <p:spPr>
          <a:xfrm>
            <a:off x="307973" y="1040982"/>
            <a:ext cx="3652423" cy="2577344"/>
          </a:xfrm>
          <a:prstGeom prst="rect">
            <a:avLst/>
          </a:prstGeom>
          <a:noFill/>
          <a:ln>
            <a:noFill/>
          </a:ln>
        </p:spPr>
      </p:pic>
      <p:pic>
        <p:nvPicPr>
          <p:cNvPr id="368" name="Google Shape;368;p23" descr="Tiết lộ cấu trúc bên trong xe thể thao hybrid BMW i8 ảnh 5"/>
          <p:cNvPicPr preferRelativeResize="0"/>
          <p:nvPr/>
        </p:nvPicPr>
        <p:blipFill rotWithShape="1">
          <a:blip r:embed="rId4">
            <a:alphaModFix/>
          </a:blip>
          <a:srcRect/>
          <a:stretch/>
        </p:blipFill>
        <p:spPr>
          <a:xfrm>
            <a:off x="4976397" y="1040983"/>
            <a:ext cx="3649444" cy="25752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4"/>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4" name="Google Shape;374;p24"/>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2.3. Thông số kỹ thuật và so sánh</a:t>
            </a:r>
            <a:endParaRPr sz="2000" b="1">
              <a:solidFill>
                <a:srgbClr val="171717"/>
              </a:solidFill>
              <a:latin typeface="Times New Roman"/>
              <a:ea typeface="Times New Roman"/>
              <a:cs typeface="Times New Roman"/>
              <a:sym typeface="Times New Roman"/>
            </a:endParaRPr>
          </a:p>
        </p:txBody>
      </p:sp>
      <p:graphicFrame>
        <p:nvGraphicFramePr>
          <p:cNvPr id="375" name="Google Shape;375;p24"/>
          <p:cNvGraphicFramePr/>
          <p:nvPr/>
        </p:nvGraphicFramePr>
        <p:xfrm>
          <a:off x="-1" y="743349"/>
          <a:ext cx="9144000" cy="3995410"/>
        </p:xfrm>
        <a:graphic>
          <a:graphicData uri="http://schemas.openxmlformats.org/drawingml/2006/table">
            <a:tbl>
              <a:tblPr firstRow="1" bandRow="1">
                <a:noFill/>
                <a:tableStyleId>{E85E50B3-E1AE-462A-930D-B2E5F9EDDE9F}</a:tableStyleId>
              </a:tblPr>
              <a:tblGrid>
                <a:gridCol w="1300475">
                  <a:extLst>
                    <a:ext uri="{9D8B030D-6E8A-4147-A177-3AD203B41FA5}">
                      <a16:colId xmlns:a16="http://schemas.microsoft.com/office/drawing/2014/main" val="20000"/>
                    </a:ext>
                  </a:extLst>
                </a:gridCol>
                <a:gridCol w="2489200">
                  <a:extLst>
                    <a:ext uri="{9D8B030D-6E8A-4147-A177-3AD203B41FA5}">
                      <a16:colId xmlns:a16="http://schemas.microsoft.com/office/drawing/2014/main" val="20001"/>
                    </a:ext>
                  </a:extLst>
                </a:gridCol>
                <a:gridCol w="2773675">
                  <a:extLst>
                    <a:ext uri="{9D8B030D-6E8A-4147-A177-3AD203B41FA5}">
                      <a16:colId xmlns:a16="http://schemas.microsoft.com/office/drawing/2014/main" val="20002"/>
                    </a:ext>
                  </a:extLst>
                </a:gridCol>
                <a:gridCol w="2580650">
                  <a:extLst>
                    <a:ext uri="{9D8B030D-6E8A-4147-A177-3AD203B41FA5}">
                      <a16:colId xmlns:a16="http://schemas.microsoft.com/office/drawing/2014/main" val="20003"/>
                    </a:ext>
                  </a:extLst>
                </a:gridCol>
              </a:tblGrid>
              <a:tr h="481675">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Loại xe</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BMW i8</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Huyndai Ioniq</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Tesla Model 3</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481675">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Loại nhiên liệu</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Điện</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Điện</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Điện</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481675">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Dung tích xilanh</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1498</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dirty="0">
                          <a:latin typeface="Times New Roman"/>
                          <a:ea typeface="Times New Roman"/>
                          <a:cs typeface="Times New Roman"/>
                          <a:sym typeface="Times New Roman"/>
                        </a:rPr>
                        <a:t>1580</a:t>
                      </a:r>
                      <a:endParaRPr sz="1800" u="none" strike="noStrike" cap="none" dirty="0">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dirty="0">
                          <a:latin typeface="Times New Roman"/>
                          <a:ea typeface="Times New Roman"/>
                          <a:cs typeface="Times New Roman"/>
                          <a:sym typeface="Times New Roman"/>
                        </a:rPr>
                        <a:t>-</a:t>
                      </a:r>
                      <a:endParaRPr sz="1800" u="none" strike="noStrike" cap="none" dirty="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481675">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Chi tiết động cơ</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1.5L In-Line 3 Active Hybrid</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Gas/Electric I-4</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283 HP (</a:t>
                      </a:r>
                      <a:r>
                        <a:rPr lang="en-US" sz="1800" b="0" i="0" u="none" strike="noStrike" cap="none" dirty="0" err="1">
                          <a:solidFill>
                            <a:srgbClr val="000000"/>
                          </a:solidFill>
                          <a:latin typeface="Times New Roman"/>
                          <a:ea typeface="Times New Roman"/>
                          <a:cs typeface="Times New Roman"/>
                          <a:sym typeface="Times New Roman"/>
                        </a:rPr>
                        <a:t>xaxis</a:t>
                      </a:r>
                      <a:r>
                        <a:rPr lang="en-US" sz="1800" b="0" i="0" u="none" strike="noStrike" cap="none" dirty="0">
                          <a:solidFill>
                            <a:srgbClr val="000000"/>
                          </a:solidFill>
                          <a:latin typeface="Times New Roman"/>
                          <a:ea typeface="Times New Roman"/>
                          <a:cs typeface="Times New Roman"/>
                          <a:sym typeface="Times New Roman"/>
                        </a:rPr>
                        <a:t>)</a:t>
                      </a:r>
                      <a:endParaRPr sz="1800" u="none" strike="noStrike" cap="none" dirty="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481675">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Hệ thống truyền động</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4 Cầu - AWD</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Cầu trước - FWD</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4 </a:t>
                      </a:r>
                      <a:r>
                        <a:rPr lang="en-US" sz="1800" b="0" i="0" u="none" strike="noStrike" cap="none" dirty="0" err="1">
                          <a:solidFill>
                            <a:srgbClr val="000000"/>
                          </a:solidFill>
                          <a:latin typeface="Times New Roman"/>
                          <a:ea typeface="Times New Roman"/>
                          <a:cs typeface="Times New Roman"/>
                          <a:sym typeface="Times New Roman"/>
                        </a:rPr>
                        <a:t>Cầu</a:t>
                      </a:r>
                      <a:r>
                        <a:rPr lang="en-US" sz="1800" b="0" i="0" u="none" strike="noStrike" cap="none" dirty="0">
                          <a:solidFill>
                            <a:srgbClr val="000000"/>
                          </a:solidFill>
                          <a:latin typeface="Times New Roman"/>
                          <a:ea typeface="Times New Roman"/>
                          <a:cs typeface="Times New Roman"/>
                          <a:sym typeface="Times New Roman"/>
                        </a:rPr>
                        <a:t> - AWD</a:t>
                      </a:r>
                      <a:endParaRPr sz="1800" u="none" strike="noStrike" cap="none" dirty="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471700">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Hộp số</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CVT</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AT</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CVT</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r h="481675">
                <a:tc>
                  <a:txBody>
                    <a:bodyPr/>
                    <a:lstStyle/>
                    <a:p>
                      <a:pPr marL="0" marR="0" lvl="0" indent="0" algn="l"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Giá thành</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148000 USD</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24950 USD</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54490 USD</a:t>
                      </a:r>
                      <a:endParaRPr sz="2400" u="none" strike="noStrike" cap="none" dirty="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5"/>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1" name="Google Shape;381;p25"/>
          <p:cNvSpPr txBox="1">
            <a:spLocks noGrp="1"/>
          </p:cNvSpPr>
          <p:nvPr>
            <p:ph type="title" idx="4294967295"/>
          </p:nvPr>
        </p:nvSpPr>
        <p:spPr>
          <a:xfrm>
            <a:off x="1483361" y="7937"/>
            <a:ext cx="9144000" cy="5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2.4. Lưu ý khi sử dụng</a:t>
            </a:r>
            <a:endParaRPr sz="2000" b="1">
              <a:solidFill>
                <a:srgbClr val="171717"/>
              </a:solidFill>
              <a:latin typeface="Times New Roman"/>
              <a:ea typeface="Times New Roman"/>
              <a:cs typeface="Times New Roman"/>
              <a:sym typeface="Times New Roman"/>
            </a:endParaRPr>
          </a:p>
        </p:txBody>
      </p:sp>
      <p:sp>
        <p:nvSpPr>
          <p:cNvPr id="382" name="Google Shape;382;p25"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 name="Google Shape;383;p25"/>
          <p:cNvSpPr txBox="1"/>
          <p:nvPr/>
        </p:nvSpPr>
        <p:spPr>
          <a:xfrm>
            <a:off x="150814" y="771666"/>
            <a:ext cx="5257640" cy="21236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Cẩn thận với chế độ thể thao</a:t>
            </a:r>
            <a:endParaRPr/>
          </a:p>
          <a:p>
            <a:pPr marL="0" marR="0" lvl="0" indent="0" algn="l" rtl="0">
              <a:lnSpc>
                <a:spcPct val="100000"/>
              </a:lnSpc>
              <a:spcBef>
                <a:spcPts val="0"/>
              </a:spcBef>
              <a:spcAft>
                <a:spcPts val="0"/>
              </a:spcAft>
              <a:buNone/>
            </a:pPr>
            <a:endParaRPr sz="1800" b="1" i="1"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BMW i8 cho phép lái ở nhiều chế độ khác. Nhiều khách hàng chưa quen cách vận hành hệ thống sang số tự động đặc biệt của BMW.</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Để chuyển sang chế độ thể thao, bạn phải nghiêng cần số về bên trái, kéo và đẩy lên xuống theo ý muốn. Nếu muốn đi lùi hoặc đưa xe về vị trí số mo, bạn phải kéo cần sang phải.</a:t>
            </a:r>
            <a:endParaRPr sz="1600" b="0" i="0" u="none" strike="noStrike" cap="none">
              <a:solidFill>
                <a:srgbClr val="000000"/>
              </a:solidFill>
              <a:latin typeface="Times New Roman"/>
              <a:ea typeface="Times New Roman"/>
              <a:cs typeface="Times New Roman"/>
              <a:sym typeface="Times New Roman"/>
            </a:endParaRPr>
          </a:p>
        </p:txBody>
      </p:sp>
      <p:pic>
        <p:nvPicPr>
          <p:cNvPr id="384" name="Google Shape;384;p25" descr="https://static.tuoitre.vn/tto/i/s626/2015/02/13/BZq55J8A.jpg"/>
          <p:cNvPicPr preferRelativeResize="0"/>
          <p:nvPr/>
        </p:nvPicPr>
        <p:blipFill rotWithShape="1">
          <a:blip r:embed="rId3">
            <a:alphaModFix/>
          </a:blip>
          <a:srcRect/>
          <a:stretch/>
        </p:blipFill>
        <p:spPr>
          <a:xfrm>
            <a:off x="5559266" y="453737"/>
            <a:ext cx="3438684" cy="2290608"/>
          </a:xfrm>
          <a:prstGeom prst="rect">
            <a:avLst/>
          </a:prstGeom>
          <a:noFill/>
          <a:ln>
            <a:noFill/>
          </a:ln>
        </p:spPr>
      </p:pic>
      <p:pic>
        <p:nvPicPr>
          <p:cNvPr id="385" name="Google Shape;385;p25" descr="https://static.tuoitre.vn/tto/i/s626/2015/02/13/1vFFdEAi.jpg"/>
          <p:cNvPicPr preferRelativeResize="0"/>
          <p:nvPr/>
        </p:nvPicPr>
        <p:blipFill rotWithShape="1">
          <a:blip r:embed="rId4">
            <a:alphaModFix/>
          </a:blip>
          <a:srcRect/>
          <a:stretch/>
        </p:blipFill>
        <p:spPr>
          <a:xfrm>
            <a:off x="5559266" y="2744345"/>
            <a:ext cx="3438684" cy="2284725"/>
          </a:xfrm>
          <a:prstGeom prst="rect">
            <a:avLst/>
          </a:prstGeom>
          <a:noFill/>
          <a:ln>
            <a:noFill/>
          </a:ln>
        </p:spPr>
      </p:pic>
      <p:sp>
        <p:nvSpPr>
          <p:cNvPr id="386" name="Google Shape;386;p25"/>
          <p:cNvSpPr txBox="1"/>
          <p:nvPr/>
        </p:nvSpPr>
        <p:spPr>
          <a:xfrm>
            <a:off x="226220" y="2923641"/>
            <a:ext cx="5257640" cy="1631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Khả năng tiêu thụ nhiên liệu khác xa mong đợi</a:t>
            </a:r>
            <a:endParaRPr/>
          </a:p>
          <a:p>
            <a:pPr marL="0" marR="0" lvl="0" indent="0" algn="l" rtl="0">
              <a:lnSpc>
                <a:spcPct val="100000"/>
              </a:lnSpc>
              <a:spcBef>
                <a:spcPts val="0"/>
              </a:spcBef>
              <a:spcAft>
                <a:spcPts val="0"/>
              </a:spcAft>
              <a:buNone/>
            </a:pPr>
            <a:endParaRPr sz="1800" b="1" i="1"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BMW khẳng định i8 có mức tiêu thụ nhiên liệu là 2,1 lít/100 km nhưng thử nghiệm của Cơ quan bảo vệ môi trường Mỹ (EPA) lại cho kết quả khác là 8.4 lít/100 km) khi chạy hỗn hợp</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6"/>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2" name="Google Shape;392;p26"/>
          <p:cNvSpPr txBox="1">
            <a:spLocks noGrp="1"/>
          </p:cNvSpPr>
          <p:nvPr>
            <p:ph type="title" idx="4294967295"/>
          </p:nvPr>
        </p:nvSpPr>
        <p:spPr>
          <a:xfrm>
            <a:off x="1483361" y="7937"/>
            <a:ext cx="9144000" cy="5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2.4. Lưu ý khi sử dụng</a:t>
            </a:r>
            <a:endParaRPr sz="2000" b="1">
              <a:solidFill>
                <a:srgbClr val="171717"/>
              </a:solidFill>
              <a:latin typeface="Times New Roman"/>
              <a:ea typeface="Times New Roman"/>
              <a:cs typeface="Times New Roman"/>
              <a:sym typeface="Times New Roman"/>
            </a:endParaRPr>
          </a:p>
        </p:txBody>
      </p:sp>
      <p:sp>
        <p:nvSpPr>
          <p:cNvPr id="393" name="Google Shape;393;p26"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4" name="Google Shape;394;p26"/>
          <p:cNvSpPr txBox="1"/>
          <p:nvPr/>
        </p:nvSpPr>
        <p:spPr>
          <a:xfrm>
            <a:off x="150814" y="771666"/>
            <a:ext cx="5257640" cy="21236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Sẵn sàng làm quen với công nghệ bên trong</a:t>
            </a:r>
            <a:endParaRPr sz="1800" b="1" i="1"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b="1" i="1"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Hệ thống trợ lái Driving Assistant cảnh báo giới hạn tốc độ trên đường và sẽ thực sự hữu ích trong những trường hợp có thể va chạm bất ngờ.</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Hệ thống quan sát toàn cảnh Surround View với các camera quét toàn bộ tầm nhìn "mắt chim" để hỗ trợ đỗ xe dể dàng nhất.</a:t>
            </a:r>
            <a:endParaRPr/>
          </a:p>
        </p:txBody>
      </p:sp>
      <p:sp>
        <p:nvSpPr>
          <p:cNvPr id="395" name="Google Shape;395;p26"/>
          <p:cNvSpPr txBox="1"/>
          <p:nvPr/>
        </p:nvSpPr>
        <p:spPr>
          <a:xfrm>
            <a:off x="226220" y="2923641"/>
            <a:ext cx="5257640" cy="1631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Không có không gian hành lý</a:t>
            </a:r>
            <a:endParaRPr sz="1800" b="1" i="1"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 	</a:t>
            </a:r>
            <a:endParaRPr sz="1800" b="1" i="1"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BMW i8 chỉ hỗ trợ không gian nhỏ hẹp chở hành lý phía trên trục sau. Trong một số trường hợp, chủ xe có thể tận dụng để đồ ở băng ghế sau với điều kiện hành khách ngồi sau không phải là người lớn (trẻ em dưới 12 tuổi).</a:t>
            </a:r>
            <a:endParaRPr/>
          </a:p>
        </p:txBody>
      </p:sp>
      <p:pic>
        <p:nvPicPr>
          <p:cNvPr id="396" name="Google Shape;396;p26" descr="https://static.tuoitre.vn/tto/i/s626/2015/02/13/BnxyKmjz.jpg"/>
          <p:cNvPicPr preferRelativeResize="0"/>
          <p:nvPr/>
        </p:nvPicPr>
        <p:blipFill rotWithShape="1">
          <a:blip r:embed="rId3">
            <a:alphaModFix/>
          </a:blip>
          <a:srcRect/>
          <a:stretch/>
        </p:blipFill>
        <p:spPr>
          <a:xfrm>
            <a:off x="5690886" y="565441"/>
            <a:ext cx="3111189" cy="2329883"/>
          </a:xfrm>
          <a:prstGeom prst="rect">
            <a:avLst/>
          </a:prstGeom>
          <a:noFill/>
          <a:ln>
            <a:noFill/>
          </a:ln>
        </p:spPr>
      </p:pic>
      <p:pic>
        <p:nvPicPr>
          <p:cNvPr id="397" name="Google Shape;397;p26" descr="https://static.tuoitre.vn/tto/i/s626/2015/02/13/RM3h4ETG.jpg"/>
          <p:cNvPicPr preferRelativeResize="0"/>
          <p:nvPr/>
        </p:nvPicPr>
        <p:blipFill rotWithShape="1">
          <a:blip r:embed="rId4">
            <a:alphaModFix/>
          </a:blip>
          <a:srcRect/>
          <a:stretch/>
        </p:blipFill>
        <p:spPr>
          <a:xfrm>
            <a:off x="5690886" y="2895324"/>
            <a:ext cx="3109374" cy="20729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7"/>
          <p:cNvSpPr/>
          <p:nvPr/>
        </p:nvSpPr>
        <p:spPr>
          <a:xfrm>
            <a:off x="-131618" y="77509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7"/>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2.5. Nghiên cứu chủng loại sản phẩm</a:t>
            </a:r>
            <a:endParaRPr sz="2000" b="1">
              <a:solidFill>
                <a:srgbClr val="171717"/>
              </a:solidFill>
              <a:latin typeface="Times New Roman"/>
              <a:ea typeface="Times New Roman"/>
              <a:cs typeface="Times New Roman"/>
              <a:sym typeface="Times New Roman"/>
            </a:endParaRPr>
          </a:p>
        </p:txBody>
      </p:sp>
      <p:sp>
        <p:nvSpPr>
          <p:cNvPr id="404" name="Google Shape;404;p27"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5" name="Google Shape;405;p27"/>
          <p:cNvSpPr txBox="1"/>
          <p:nvPr/>
        </p:nvSpPr>
        <p:spPr>
          <a:xfrm>
            <a:off x="3921761" y="709663"/>
            <a:ext cx="5222240" cy="42473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BMW i8 là mẫu xe thể thao với triết lý thiết kế BMW i LifeDrive, là một chiếc Hybrid mui trần sang trọng và cuốn hút với 2 chỗ ngồi. </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Ngoại thất có tính hiện đại cao, thể hiện dòng chảy tốc độ và sự sang trọng. Thiết kế nắp ca-pô hình chữ V, nổi bật với hốc gió lớn, lưới tản nhiệt hình quả thận và đèn pha sắc sảo. Mui xe dốc ngược về phía sau theo phong cách Coupe. Thiết kế cánh gió sau và đường uốn lượn thân xe giúp tối ưu khí động học và tạo cảm giác năng động.</a:t>
            </a:r>
            <a:endParaRPr/>
          </a:p>
          <a:p>
            <a:pPr marL="0" marR="0" lvl="0" indent="0" algn="l"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Tổng công suất toàn hệ thống Hybrid lên đến 362 mã lực tại 5.800 vòng/phút và mô-men xoắn cực đại 570Nm trong khoảng 1.200 đến 5.000 vòng/phút.</a:t>
            </a:r>
            <a:endParaRPr sz="3200" b="0" i="0" u="none" strike="noStrike" cap="none">
              <a:solidFill>
                <a:srgbClr val="000000"/>
              </a:solidFill>
              <a:latin typeface="Times New Roman"/>
              <a:ea typeface="Times New Roman"/>
              <a:cs typeface="Times New Roman"/>
              <a:sym typeface="Times New Roman"/>
            </a:endParaRPr>
          </a:p>
        </p:txBody>
      </p:sp>
      <p:pic>
        <p:nvPicPr>
          <p:cNvPr id="406" name="Google Shape;406;p27" descr="BMW i8"/>
          <p:cNvPicPr preferRelativeResize="0"/>
          <p:nvPr/>
        </p:nvPicPr>
        <p:blipFill rotWithShape="1">
          <a:blip r:embed="rId3">
            <a:alphaModFix/>
          </a:blip>
          <a:srcRect/>
          <a:stretch/>
        </p:blipFill>
        <p:spPr>
          <a:xfrm>
            <a:off x="155575" y="2753436"/>
            <a:ext cx="3279775" cy="2187610"/>
          </a:xfrm>
          <a:prstGeom prst="rect">
            <a:avLst/>
          </a:prstGeom>
          <a:noFill/>
          <a:ln>
            <a:noFill/>
          </a:ln>
        </p:spPr>
      </p:pic>
      <p:pic>
        <p:nvPicPr>
          <p:cNvPr id="407" name="Google Shape;407;p27" descr="BMW i8"/>
          <p:cNvPicPr preferRelativeResize="0"/>
          <p:nvPr/>
        </p:nvPicPr>
        <p:blipFill rotWithShape="1">
          <a:blip r:embed="rId4">
            <a:alphaModFix/>
          </a:blip>
          <a:srcRect/>
          <a:stretch/>
        </p:blipFill>
        <p:spPr>
          <a:xfrm>
            <a:off x="155575" y="565826"/>
            <a:ext cx="3279775" cy="2187610"/>
          </a:xfrm>
          <a:prstGeom prst="rect">
            <a:avLst/>
          </a:prstGeom>
          <a:noFill/>
          <a:ln>
            <a:noFill/>
          </a:ln>
        </p:spPr>
      </p:pic>
      <p:pic>
        <p:nvPicPr>
          <p:cNvPr id="408" name="Google Shape;408;p27" descr="BMW i8"/>
          <p:cNvPicPr preferRelativeResize="0"/>
          <p:nvPr/>
        </p:nvPicPr>
        <p:blipFill rotWithShape="1">
          <a:blip r:embed="rId3">
            <a:alphaModFix/>
          </a:blip>
          <a:srcRect/>
          <a:stretch/>
        </p:blipFill>
        <p:spPr>
          <a:xfrm>
            <a:off x="398780" y="2753436"/>
            <a:ext cx="3279775" cy="2187610"/>
          </a:xfrm>
          <a:prstGeom prst="rect">
            <a:avLst/>
          </a:prstGeom>
          <a:noFill/>
          <a:ln>
            <a:noFill/>
          </a:ln>
        </p:spPr>
      </p:pic>
      <p:pic>
        <p:nvPicPr>
          <p:cNvPr id="409" name="Google Shape;409;p27" descr="BMW i8"/>
          <p:cNvPicPr preferRelativeResize="0"/>
          <p:nvPr/>
        </p:nvPicPr>
        <p:blipFill rotWithShape="1">
          <a:blip r:embed="rId4">
            <a:alphaModFix/>
          </a:blip>
          <a:srcRect/>
          <a:stretch/>
        </p:blipFill>
        <p:spPr>
          <a:xfrm>
            <a:off x="398780" y="565826"/>
            <a:ext cx="3279775" cy="21876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8"/>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5" name="Google Shape;415;p28"/>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2.5. Nghiên cứu chủng loại sản phẩm</a:t>
            </a:r>
            <a:endParaRPr sz="2000" b="1">
              <a:solidFill>
                <a:srgbClr val="171717"/>
              </a:solidFill>
              <a:latin typeface="Times New Roman"/>
              <a:ea typeface="Times New Roman"/>
              <a:cs typeface="Times New Roman"/>
              <a:sym typeface="Times New Roman"/>
            </a:endParaRPr>
          </a:p>
        </p:txBody>
      </p:sp>
      <p:sp>
        <p:nvSpPr>
          <p:cNvPr id="416" name="Google Shape;416;p28"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417" name="Google Shape;417;p28"/>
          <p:cNvGraphicFramePr/>
          <p:nvPr/>
        </p:nvGraphicFramePr>
        <p:xfrm>
          <a:off x="267335" y="1137175"/>
          <a:ext cx="4919000" cy="3637680"/>
        </p:xfrm>
        <a:graphic>
          <a:graphicData uri="http://schemas.openxmlformats.org/drawingml/2006/table">
            <a:tbl>
              <a:tblPr>
                <a:noFill/>
                <a:tableStyleId>{7B4B5631-4E5F-4202-963C-10EEF8F3F637}</a:tableStyleId>
              </a:tblPr>
              <a:tblGrid>
                <a:gridCol w="2026225">
                  <a:extLst>
                    <a:ext uri="{9D8B030D-6E8A-4147-A177-3AD203B41FA5}">
                      <a16:colId xmlns:a16="http://schemas.microsoft.com/office/drawing/2014/main" val="20000"/>
                    </a:ext>
                  </a:extLst>
                </a:gridCol>
                <a:gridCol w="2892775">
                  <a:extLst>
                    <a:ext uri="{9D8B030D-6E8A-4147-A177-3AD203B41FA5}">
                      <a16:colId xmlns:a16="http://schemas.microsoft.com/office/drawing/2014/main" val="20001"/>
                    </a:ext>
                  </a:extLst>
                </a:gridCol>
              </a:tblGrid>
              <a:tr h="467400">
                <a:tc>
                  <a:txBody>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dirty="0" err="1">
                          <a:solidFill>
                            <a:srgbClr val="171717"/>
                          </a:solidFill>
                          <a:latin typeface="Times New Roman"/>
                          <a:ea typeface="Times New Roman"/>
                          <a:cs typeface="Times New Roman"/>
                          <a:sym typeface="Times New Roman"/>
                        </a:rPr>
                        <a:t>Tên</a:t>
                      </a:r>
                      <a:endParaRPr sz="1800" b="1" i="1" u="none" strike="noStrike" cap="none" dirty="0">
                        <a:solidFill>
                          <a:srgbClr val="171717"/>
                        </a:solidFill>
                        <a:latin typeface="Times New Roman"/>
                        <a:ea typeface="Times New Roman"/>
                        <a:cs typeface="Times New Roman"/>
                        <a:sym typeface="Times New Roman"/>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212446"/>
                          </a:solidFill>
                          <a:latin typeface="Times New Roman"/>
                          <a:ea typeface="Times New Roman"/>
                          <a:cs typeface="Times New Roman"/>
                          <a:sym typeface="Times New Roman"/>
                        </a:rPr>
                        <a:t>BMW i8 Coupe 2020</a:t>
                      </a: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694525">
                <a:tc>
                  <a:txBody>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dirty="0" err="1">
                          <a:solidFill>
                            <a:srgbClr val="171717"/>
                          </a:solidFill>
                          <a:latin typeface="Times New Roman"/>
                          <a:ea typeface="Times New Roman"/>
                          <a:cs typeface="Times New Roman"/>
                          <a:sym typeface="Times New Roman"/>
                        </a:rPr>
                        <a:t>Chủ</a:t>
                      </a:r>
                      <a:r>
                        <a:rPr lang="en-US" sz="1800" b="1" i="1" u="none" strike="noStrike" cap="none" dirty="0">
                          <a:solidFill>
                            <a:srgbClr val="171717"/>
                          </a:solidFill>
                          <a:latin typeface="Times New Roman"/>
                          <a:ea typeface="Times New Roman"/>
                          <a:cs typeface="Times New Roman"/>
                          <a:sym typeface="Times New Roman"/>
                        </a:rPr>
                        <a:t> </a:t>
                      </a:r>
                      <a:r>
                        <a:rPr lang="en-US" sz="1800" b="1" i="1" u="none" strike="noStrike" cap="none" dirty="0" err="1">
                          <a:solidFill>
                            <a:srgbClr val="171717"/>
                          </a:solidFill>
                          <a:latin typeface="Times New Roman"/>
                          <a:ea typeface="Times New Roman"/>
                          <a:cs typeface="Times New Roman"/>
                          <a:sym typeface="Times New Roman"/>
                        </a:rPr>
                        <a:t>đề</a:t>
                      </a:r>
                      <a:r>
                        <a:rPr lang="en-US" sz="1800" b="1" i="1" u="none" strike="noStrike" cap="none" dirty="0">
                          <a:solidFill>
                            <a:srgbClr val="171717"/>
                          </a:solidFill>
                          <a:latin typeface="Times New Roman"/>
                          <a:ea typeface="Times New Roman"/>
                          <a:cs typeface="Times New Roman"/>
                          <a:sym typeface="Times New Roman"/>
                        </a:rPr>
                        <a:t> </a:t>
                      </a:r>
                      <a:r>
                        <a:rPr lang="en-US" sz="1800" b="1" i="1" u="none" strike="noStrike" cap="none" dirty="0" err="1">
                          <a:solidFill>
                            <a:srgbClr val="171717"/>
                          </a:solidFill>
                          <a:latin typeface="Times New Roman"/>
                          <a:ea typeface="Times New Roman"/>
                          <a:cs typeface="Times New Roman"/>
                          <a:sym typeface="Times New Roman"/>
                        </a:rPr>
                        <a:t>thiết</a:t>
                      </a:r>
                      <a:r>
                        <a:rPr lang="en-US" sz="1800" b="1" i="1" u="none" strike="noStrike" cap="none" dirty="0">
                          <a:solidFill>
                            <a:srgbClr val="171717"/>
                          </a:solidFill>
                          <a:latin typeface="Times New Roman"/>
                          <a:ea typeface="Times New Roman"/>
                          <a:cs typeface="Times New Roman"/>
                          <a:sym typeface="Times New Roman"/>
                        </a:rPr>
                        <a:t> </a:t>
                      </a:r>
                      <a:r>
                        <a:rPr lang="en-US" sz="1800" b="1" i="1" u="none" strike="noStrike" cap="none" dirty="0" err="1">
                          <a:solidFill>
                            <a:srgbClr val="171717"/>
                          </a:solidFill>
                          <a:latin typeface="Times New Roman"/>
                          <a:ea typeface="Times New Roman"/>
                          <a:cs typeface="Times New Roman"/>
                          <a:sym typeface="Times New Roman"/>
                        </a:rPr>
                        <a:t>kế</a:t>
                      </a:r>
                      <a:endParaRPr dirty="0"/>
                    </a:p>
                    <a:p>
                      <a:pPr marL="0" marR="0" lvl="0" indent="0" algn="l" rtl="0">
                        <a:lnSpc>
                          <a:spcPct val="100000"/>
                        </a:lnSpc>
                        <a:spcBef>
                          <a:spcPts val="0"/>
                        </a:spcBef>
                        <a:spcAft>
                          <a:spcPts val="0"/>
                        </a:spcAft>
                        <a:buClr>
                          <a:srgbClr val="000000"/>
                        </a:buClr>
                        <a:buSzPts val="1800"/>
                        <a:buFont typeface="Arial"/>
                        <a:buNone/>
                      </a:pPr>
                      <a:r>
                        <a:rPr lang="en-US" sz="1800" b="1" i="1" u="none" strike="noStrike" cap="none" dirty="0" err="1">
                          <a:solidFill>
                            <a:srgbClr val="171717"/>
                          </a:solidFill>
                          <a:latin typeface="Times New Roman"/>
                          <a:ea typeface="Times New Roman"/>
                          <a:cs typeface="Times New Roman"/>
                          <a:sym typeface="Times New Roman"/>
                        </a:rPr>
                        <a:t>Nguồn</a:t>
                      </a:r>
                      <a:r>
                        <a:rPr lang="en-US" sz="1800" b="1" i="1" u="none" strike="noStrike" cap="none" dirty="0">
                          <a:solidFill>
                            <a:srgbClr val="171717"/>
                          </a:solidFill>
                          <a:latin typeface="Times New Roman"/>
                          <a:ea typeface="Times New Roman"/>
                          <a:cs typeface="Times New Roman"/>
                          <a:sym typeface="Times New Roman"/>
                        </a:rPr>
                        <a:t> </a:t>
                      </a:r>
                      <a:r>
                        <a:rPr lang="en-US" sz="1800" b="1" i="1" u="none" strike="noStrike" cap="none" dirty="0" err="1">
                          <a:solidFill>
                            <a:srgbClr val="171717"/>
                          </a:solidFill>
                          <a:latin typeface="Times New Roman"/>
                          <a:ea typeface="Times New Roman"/>
                          <a:cs typeface="Times New Roman"/>
                          <a:sym typeface="Times New Roman"/>
                        </a:rPr>
                        <a:t>cảm</a:t>
                      </a:r>
                      <a:r>
                        <a:rPr lang="en-US" sz="1800" b="1" i="1" u="none" strike="noStrike" cap="none" dirty="0">
                          <a:solidFill>
                            <a:srgbClr val="171717"/>
                          </a:solidFill>
                          <a:latin typeface="Times New Roman"/>
                          <a:ea typeface="Times New Roman"/>
                          <a:cs typeface="Times New Roman"/>
                          <a:sym typeface="Times New Roman"/>
                        </a:rPr>
                        <a:t> </a:t>
                      </a:r>
                      <a:r>
                        <a:rPr lang="en-US" sz="1800" b="1" i="1" u="none" strike="noStrike" cap="none" dirty="0" err="1">
                          <a:solidFill>
                            <a:srgbClr val="171717"/>
                          </a:solidFill>
                          <a:latin typeface="Times New Roman"/>
                          <a:ea typeface="Times New Roman"/>
                          <a:cs typeface="Times New Roman"/>
                          <a:sym typeface="Times New Roman"/>
                        </a:rPr>
                        <a:t>hứng</a:t>
                      </a:r>
                      <a:endParaRPr sz="1800" b="1" i="1" u="none" strike="noStrike" cap="none" dirty="0">
                        <a:solidFill>
                          <a:srgbClr val="171717"/>
                        </a:solidFill>
                        <a:latin typeface="Times New Roman"/>
                        <a:ea typeface="Times New Roman"/>
                        <a:cs typeface="Times New Roman"/>
                        <a:sym typeface="Times New Roman"/>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1800" b="0" u="none" strike="noStrike" cap="none">
                          <a:solidFill>
                            <a:srgbClr val="212446"/>
                          </a:solidFill>
                          <a:latin typeface="Times New Roman"/>
                          <a:ea typeface="Times New Roman"/>
                          <a:cs typeface="Times New Roman"/>
                          <a:sym typeface="Times New Roman"/>
                        </a:rPr>
                        <a:t>Nâng cấp động cơ hybrid plugin cho model 2022.</a:t>
                      </a: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52400">
                <a:tc>
                  <a:txBody>
                    <a:bodyPr/>
                    <a:lstStyle/>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Hình dáng</a:t>
                      </a: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212446"/>
                          </a:solidFill>
                          <a:latin typeface="Times New Roman"/>
                          <a:ea typeface="Times New Roman"/>
                          <a:cs typeface="Times New Roman"/>
                          <a:sym typeface="Times New Roman"/>
                        </a:rPr>
                        <a:t>Lấy cảm hứng từ các model 2018, 2019...</a:t>
                      </a: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33700">
                <a:tc>
                  <a:txBody>
                    <a:bodyPr/>
                    <a:lstStyle/>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Màu sắc chủ đạo </a:t>
                      </a: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1800" b="0" u="none" strike="noStrike" cap="none">
                          <a:solidFill>
                            <a:srgbClr val="212446"/>
                          </a:solidFill>
                          <a:latin typeface="Times New Roman"/>
                          <a:ea typeface="Times New Roman"/>
                          <a:cs typeface="Times New Roman"/>
                          <a:sym typeface="Times New Roman"/>
                        </a:rPr>
                        <a:t>Đen bóng, Trắng pha lê và Xám Donington</a:t>
                      </a: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477450">
                <a:tc>
                  <a:txBody>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dirty="0" err="1">
                          <a:solidFill>
                            <a:srgbClr val="171717"/>
                          </a:solidFill>
                          <a:latin typeface="Times New Roman"/>
                          <a:ea typeface="Times New Roman"/>
                          <a:cs typeface="Times New Roman"/>
                          <a:sym typeface="Times New Roman"/>
                        </a:rPr>
                        <a:t>Chất</a:t>
                      </a:r>
                      <a:r>
                        <a:rPr lang="en-US" sz="1800" b="1" i="1" u="none" strike="noStrike" cap="none" dirty="0">
                          <a:solidFill>
                            <a:srgbClr val="171717"/>
                          </a:solidFill>
                          <a:latin typeface="Times New Roman"/>
                          <a:ea typeface="Times New Roman"/>
                          <a:cs typeface="Times New Roman"/>
                          <a:sym typeface="Times New Roman"/>
                        </a:rPr>
                        <a:t> </a:t>
                      </a:r>
                      <a:r>
                        <a:rPr lang="en-US" sz="1800" b="1" i="1" u="none" strike="noStrike" cap="none" dirty="0" err="1">
                          <a:solidFill>
                            <a:srgbClr val="171717"/>
                          </a:solidFill>
                          <a:latin typeface="Times New Roman"/>
                          <a:ea typeface="Times New Roman"/>
                          <a:cs typeface="Times New Roman"/>
                          <a:sym typeface="Times New Roman"/>
                        </a:rPr>
                        <a:t>liệu</a:t>
                      </a:r>
                      <a:endParaRPr sz="1800" b="1" i="1" u="none" strike="noStrike" cap="none" dirty="0">
                        <a:solidFill>
                          <a:srgbClr val="171717"/>
                        </a:solidFill>
                        <a:latin typeface="Times New Roman"/>
                        <a:ea typeface="Times New Roman"/>
                        <a:cs typeface="Times New Roman"/>
                        <a:sym typeface="Times New Roman"/>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212446"/>
                          </a:solidFill>
                          <a:latin typeface="Times New Roman"/>
                          <a:ea typeface="Times New Roman"/>
                          <a:cs typeface="Times New Roman"/>
                          <a:sym typeface="Times New Roman"/>
                        </a:rPr>
                        <a:t>Sợi cacbon, Nhôm</a:t>
                      </a:r>
                      <a:endParaRPr sz="1800" b="0" u="none" strike="noStrike" cap="none">
                        <a:latin typeface="Times New Roman"/>
                        <a:ea typeface="Times New Roman"/>
                        <a:cs typeface="Times New Roman"/>
                        <a:sym typeface="Times New Roman"/>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477450">
                <a:tc>
                  <a:txBody>
                    <a:bodyPr/>
                    <a:lstStyle/>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Phong cách</a:t>
                      </a: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err="1">
                          <a:solidFill>
                            <a:srgbClr val="212446"/>
                          </a:solidFill>
                          <a:latin typeface="Times New Roman"/>
                          <a:ea typeface="Times New Roman"/>
                          <a:cs typeface="Times New Roman"/>
                          <a:sym typeface="Times New Roman"/>
                        </a:rPr>
                        <a:t>Thể</a:t>
                      </a:r>
                      <a:r>
                        <a:rPr lang="en-US" sz="1800" b="0" u="none" strike="noStrike" cap="none" dirty="0">
                          <a:solidFill>
                            <a:srgbClr val="212446"/>
                          </a:solidFill>
                          <a:latin typeface="Times New Roman"/>
                          <a:ea typeface="Times New Roman"/>
                          <a:cs typeface="Times New Roman"/>
                          <a:sym typeface="Times New Roman"/>
                        </a:rPr>
                        <a:t> </a:t>
                      </a:r>
                      <a:r>
                        <a:rPr lang="en-US" sz="1800" b="0" u="none" strike="noStrike" cap="none" dirty="0" err="1">
                          <a:solidFill>
                            <a:srgbClr val="212446"/>
                          </a:solidFill>
                          <a:latin typeface="Times New Roman"/>
                          <a:ea typeface="Times New Roman"/>
                          <a:cs typeface="Times New Roman"/>
                          <a:sym typeface="Times New Roman"/>
                        </a:rPr>
                        <a:t>thao</a:t>
                      </a:r>
                      <a:r>
                        <a:rPr lang="en-US" sz="1800" b="0" u="none" strike="noStrike" cap="none" dirty="0">
                          <a:solidFill>
                            <a:srgbClr val="212446"/>
                          </a:solidFill>
                          <a:latin typeface="Times New Roman"/>
                          <a:ea typeface="Times New Roman"/>
                          <a:cs typeface="Times New Roman"/>
                          <a:sym typeface="Times New Roman"/>
                        </a:rPr>
                        <a:t>, </a:t>
                      </a:r>
                      <a:r>
                        <a:rPr lang="en-US" sz="1800" b="0" u="none" strike="noStrike" cap="none" dirty="0" err="1">
                          <a:solidFill>
                            <a:srgbClr val="212446"/>
                          </a:solidFill>
                          <a:latin typeface="Times New Roman"/>
                          <a:ea typeface="Times New Roman"/>
                          <a:cs typeface="Times New Roman"/>
                          <a:sym typeface="Times New Roman"/>
                        </a:rPr>
                        <a:t>Khỏe</a:t>
                      </a:r>
                      <a:r>
                        <a:rPr lang="en-US" sz="1800" b="0" u="none" strike="noStrike" cap="none" dirty="0">
                          <a:solidFill>
                            <a:srgbClr val="212446"/>
                          </a:solidFill>
                          <a:latin typeface="Times New Roman"/>
                          <a:ea typeface="Times New Roman"/>
                          <a:cs typeface="Times New Roman"/>
                          <a:sym typeface="Times New Roman"/>
                        </a:rPr>
                        <a:t> </a:t>
                      </a:r>
                      <a:r>
                        <a:rPr lang="en-US" sz="1800" b="0" u="none" strike="noStrike" cap="none" dirty="0" err="1">
                          <a:solidFill>
                            <a:srgbClr val="212446"/>
                          </a:solidFill>
                          <a:latin typeface="Times New Roman"/>
                          <a:ea typeface="Times New Roman"/>
                          <a:cs typeface="Times New Roman"/>
                          <a:sym typeface="Times New Roman"/>
                        </a:rPr>
                        <a:t>khoắn</a:t>
                      </a:r>
                      <a:endParaRPr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8" name="Google Shape;418;p28"/>
          <p:cNvSpPr txBox="1"/>
          <p:nvPr/>
        </p:nvSpPr>
        <p:spPr>
          <a:xfrm>
            <a:off x="501566" y="642441"/>
            <a:ext cx="445055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1" u="none" strike="noStrike" cap="none">
                <a:solidFill>
                  <a:srgbClr val="FFC000"/>
                </a:solidFill>
                <a:latin typeface="Times New Roman"/>
                <a:ea typeface="Times New Roman"/>
                <a:cs typeface="Times New Roman"/>
                <a:sym typeface="Times New Roman"/>
              </a:rPr>
              <a:t>Bảng tổng hợp ý tưởng thiết kế</a:t>
            </a:r>
            <a:endParaRPr sz="2000" b="1" i="1" u="none" strike="noStrike" cap="none">
              <a:solidFill>
                <a:srgbClr val="FFC000"/>
              </a:solidFill>
              <a:latin typeface="Times New Roman"/>
              <a:ea typeface="Times New Roman"/>
              <a:cs typeface="Times New Roman"/>
              <a:sym typeface="Times New Roman"/>
            </a:endParaRPr>
          </a:p>
        </p:txBody>
      </p:sp>
      <p:pic>
        <p:nvPicPr>
          <p:cNvPr id="419" name="Google Shape;419;p28" descr="BMW i8 Roadster"/>
          <p:cNvPicPr preferRelativeResize="0"/>
          <p:nvPr/>
        </p:nvPicPr>
        <p:blipFill rotWithShape="1">
          <a:blip r:embed="rId3">
            <a:alphaModFix/>
          </a:blip>
          <a:srcRect/>
          <a:stretch/>
        </p:blipFill>
        <p:spPr>
          <a:xfrm>
            <a:off x="5770881" y="747109"/>
            <a:ext cx="3373120" cy="1894491"/>
          </a:xfrm>
          <a:prstGeom prst="rect">
            <a:avLst/>
          </a:prstGeom>
          <a:noFill/>
          <a:ln>
            <a:noFill/>
          </a:ln>
        </p:spPr>
      </p:pic>
      <p:pic>
        <p:nvPicPr>
          <p:cNvPr id="420" name="Google Shape;420;p28" descr="BMW i8 Roadster"/>
          <p:cNvPicPr preferRelativeResize="0"/>
          <p:nvPr/>
        </p:nvPicPr>
        <p:blipFill rotWithShape="1">
          <a:blip r:embed="rId4">
            <a:alphaModFix/>
          </a:blip>
          <a:srcRect/>
          <a:stretch/>
        </p:blipFill>
        <p:spPr>
          <a:xfrm>
            <a:off x="5770881" y="2641600"/>
            <a:ext cx="3373120" cy="189449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9"/>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 name="Google Shape;426;p29"/>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2.6. Thiết kế mỹ thuật dòng sản phẩm</a:t>
            </a:r>
            <a:endParaRPr sz="2000" b="1">
              <a:solidFill>
                <a:srgbClr val="171717"/>
              </a:solidFill>
              <a:latin typeface="Times New Roman"/>
              <a:ea typeface="Times New Roman"/>
              <a:cs typeface="Times New Roman"/>
              <a:sym typeface="Times New Roman"/>
            </a:endParaRPr>
          </a:p>
        </p:txBody>
      </p:sp>
      <p:sp>
        <p:nvSpPr>
          <p:cNvPr id="427" name="Google Shape;427;p29"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28" name="Google Shape;428;p29" descr="190 Xe hơi sang trọng ý tưởng | xe hơi sang trọng, xe hơi, ảnh chó vui nhộn"/>
          <p:cNvPicPr preferRelativeResize="0"/>
          <p:nvPr/>
        </p:nvPicPr>
        <p:blipFill rotWithShape="1">
          <a:blip r:embed="rId3">
            <a:alphaModFix/>
          </a:blip>
          <a:srcRect/>
          <a:stretch/>
        </p:blipFill>
        <p:spPr>
          <a:xfrm>
            <a:off x="307975" y="1255138"/>
            <a:ext cx="4010025" cy="3037716"/>
          </a:xfrm>
          <a:prstGeom prst="rect">
            <a:avLst/>
          </a:prstGeom>
          <a:noFill/>
          <a:ln>
            <a:noFill/>
          </a:ln>
        </p:spPr>
      </p:pic>
      <p:pic>
        <p:nvPicPr>
          <p:cNvPr id="429" name="Google Shape;429;p29" descr="A picture containing car, roof&#10;&#10;Description automatically generated"/>
          <p:cNvPicPr preferRelativeResize="0"/>
          <p:nvPr/>
        </p:nvPicPr>
        <p:blipFill rotWithShape="1">
          <a:blip r:embed="rId4">
            <a:alphaModFix/>
          </a:blip>
          <a:srcRect/>
          <a:stretch/>
        </p:blipFill>
        <p:spPr>
          <a:xfrm>
            <a:off x="4572001" y="1255138"/>
            <a:ext cx="4480559" cy="3037716"/>
          </a:xfrm>
          <a:prstGeom prst="rect">
            <a:avLst/>
          </a:prstGeom>
          <a:noFill/>
          <a:ln>
            <a:noFill/>
          </a:ln>
        </p:spPr>
      </p:pic>
      <p:sp>
        <p:nvSpPr>
          <p:cNvPr id="430" name="Google Shape;430;p29"/>
          <p:cNvSpPr txBox="1"/>
          <p:nvPr/>
        </p:nvSpPr>
        <p:spPr>
          <a:xfrm>
            <a:off x="1642426" y="4292854"/>
            <a:ext cx="134112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dirty="0" err="1">
                <a:solidFill>
                  <a:srgbClr val="000000"/>
                </a:solidFill>
                <a:latin typeface="Times New Roman"/>
                <a:ea typeface="Times New Roman"/>
                <a:cs typeface="Times New Roman"/>
                <a:sym typeface="Times New Roman"/>
              </a:rPr>
              <a:t>Bản</a:t>
            </a:r>
            <a:r>
              <a:rPr lang="en-US" sz="2000" b="0" i="1" u="none" strike="noStrike" cap="none" dirty="0">
                <a:solidFill>
                  <a:srgbClr val="000000"/>
                </a:solidFill>
                <a:latin typeface="Times New Roman"/>
                <a:ea typeface="Times New Roman"/>
                <a:cs typeface="Times New Roman"/>
                <a:sym typeface="Times New Roman"/>
              </a:rPr>
              <a:t> </a:t>
            </a:r>
            <a:r>
              <a:rPr lang="en-US" sz="2000" b="0" i="1" u="none" strike="noStrike" cap="none" dirty="0" err="1">
                <a:solidFill>
                  <a:srgbClr val="000000"/>
                </a:solidFill>
                <a:latin typeface="Times New Roman"/>
                <a:ea typeface="Times New Roman"/>
                <a:cs typeface="Times New Roman"/>
                <a:sym typeface="Times New Roman"/>
              </a:rPr>
              <a:t>vẽ</a:t>
            </a:r>
            <a:r>
              <a:rPr lang="en-US" sz="2000" b="0" i="1" u="none" strike="noStrike" cap="none" dirty="0">
                <a:solidFill>
                  <a:srgbClr val="000000"/>
                </a:solidFill>
                <a:latin typeface="Times New Roman"/>
                <a:ea typeface="Times New Roman"/>
                <a:cs typeface="Times New Roman"/>
                <a:sym typeface="Times New Roman"/>
              </a:rPr>
              <a:t> 2D</a:t>
            </a:r>
            <a:endParaRPr sz="2000" b="0" i="1" u="none" strike="noStrike" cap="none" dirty="0">
              <a:solidFill>
                <a:srgbClr val="000000"/>
              </a:solidFill>
              <a:latin typeface="Times New Roman"/>
              <a:ea typeface="Times New Roman"/>
              <a:cs typeface="Times New Roman"/>
              <a:sym typeface="Times New Roman"/>
            </a:endParaRPr>
          </a:p>
        </p:txBody>
      </p:sp>
      <p:sp>
        <p:nvSpPr>
          <p:cNvPr id="431" name="Google Shape;431;p29"/>
          <p:cNvSpPr txBox="1"/>
          <p:nvPr/>
        </p:nvSpPr>
        <p:spPr>
          <a:xfrm>
            <a:off x="6141720" y="4292854"/>
            <a:ext cx="134112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dirty="0" err="1">
                <a:solidFill>
                  <a:srgbClr val="000000"/>
                </a:solidFill>
                <a:latin typeface="Times New Roman"/>
                <a:ea typeface="Times New Roman"/>
                <a:cs typeface="Times New Roman"/>
                <a:sym typeface="Times New Roman"/>
              </a:rPr>
              <a:t>Bản</a:t>
            </a:r>
            <a:r>
              <a:rPr lang="en-US" sz="2000" b="0" i="1" u="none" strike="noStrike" cap="none" dirty="0">
                <a:solidFill>
                  <a:srgbClr val="000000"/>
                </a:solidFill>
                <a:latin typeface="Times New Roman"/>
                <a:ea typeface="Times New Roman"/>
                <a:cs typeface="Times New Roman"/>
                <a:sym typeface="Times New Roman"/>
              </a:rPr>
              <a:t> </a:t>
            </a:r>
            <a:r>
              <a:rPr lang="en-US" sz="2000" b="0" i="1" u="none" strike="noStrike" cap="none" dirty="0" err="1">
                <a:solidFill>
                  <a:srgbClr val="000000"/>
                </a:solidFill>
                <a:latin typeface="Times New Roman"/>
                <a:ea typeface="Times New Roman"/>
                <a:cs typeface="Times New Roman"/>
                <a:sym typeface="Times New Roman"/>
              </a:rPr>
              <a:t>vẽ</a:t>
            </a:r>
            <a:r>
              <a:rPr lang="en-US" sz="2000" b="0" i="1" u="none" strike="noStrike" cap="none" dirty="0">
                <a:solidFill>
                  <a:srgbClr val="000000"/>
                </a:solidFill>
                <a:latin typeface="Times New Roman"/>
                <a:ea typeface="Times New Roman"/>
                <a:cs typeface="Times New Roman"/>
                <a:sym typeface="Times New Roman"/>
              </a:rPr>
              <a:t> 3D</a:t>
            </a:r>
            <a:endParaRPr sz="2000" b="0" i="1" u="none" strike="noStrike" cap="none" dirty="0">
              <a:solidFill>
                <a:srgbClr val="000000"/>
              </a:solidFill>
              <a:latin typeface="Times New Roman"/>
              <a:ea typeface="Times New Roman"/>
              <a:cs typeface="Times New Roman"/>
              <a:sym typeface="Times New Roman"/>
            </a:endParaRPr>
          </a:p>
        </p:txBody>
      </p:sp>
      <p:sp>
        <p:nvSpPr>
          <p:cNvPr id="432" name="Google Shape;432;p29"/>
          <p:cNvSpPr txBox="1"/>
          <p:nvPr/>
        </p:nvSpPr>
        <p:spPr>
          <a:xfrm>
            <a:off x="460375" y="743349"/>
            <a:ext cx="455168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Phác thảo và lên ý tưởng sản phẩm</a:t>
            </a:r>
            <a:endParaRPr sz="20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650880" y="553355"/>
            <a:ext cx="77175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Bảng phân chia công việc</a:t>
            </a:r>
            <a:endParaRPr>
              <a:solidFill>
                <a:srgbClr val="171717"/>
              </a:solidFill>
              <a:latin typeface="Times New Roman"/>
              <a:ea typeface="Times New Roman"/>
              <a:cs typeface="Times New Roman"/>
              <a:sym typeface="Times New Roman"/>
            </a:endParaRPr>
          </a:p>
        </p:txBody>
      </p:sp>
      <p:sp>
        <p:nvSpPr>
          <p:cNvPr id="103" name="Google Shape;103;p3"/>
          <p:cNvSpPr/>
          <p:nvPr/>
        </p:nvSpPr>
        <p:spPr>
          <a:xfrm>
            <a:off x="96982" y="2895600"/>
            <a:ext cx="803563" cy="1814945"/>
          </a:xfrm>
          <a:prstGeom prst="rect">
            <a:avLst/>
          </a:prstGeom>
          <a:solidFill>
            <a:srgbClr val="F9F4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aphicFrame>
        <p:nvGraphicFramePr>
          <p:cNvPr id="104" name="Google Shape;104;p3"/>
          <p:cNvGraphicFramePr/>
          <p:nvPr/>
        </p:nvGraphicFramePr>
        <p:xfrm>
          <a:off x="297848" y="1745732"/>
          <a:ext cx="8423575" cy="2964890"/>
        </p:xfrm>
        <a:graphic>
          <a:graphicData uri="http://schemas.openxmlformats.org/drawingml/2006/table">
            <a:tbl>
              <a:tblPr firstRow="1" bandRow="1">
                <a:noFill/>
                <a:tableStyleId>{E85E50B3-E1AE-462A-930D-B2E5F9EDDE9F}</a:tableStyleId>
              </a:tblPr>
              <a:tblGrid>
                <a:gridCol w="2431475">
                  <a:extLst>
                    <a:ext uri="{9D8B030D-6E8A-4147-A177-3AD203B41FA5}">
                      <a16:colId xmlns:a16="http://schemas.microsoft.com/office/drawing/2014/main" val="20000"/>
                    </a:ext>
                  </a:extLst>
                </a:gridCol>
                <a:gridCol w="5992100">
                  <a:extLst>
                    <a:ext uri="{9D8B030D-6E8A-4147-A177-3AD203B41FA5}">
                      <a16:colId xmlns:a16="http://schemas.microsoft.com/office/drawing/2014/main" val="20001"/>
                    </a:ext>
                  </a:extLst>
                </a:gridCol>
              </a:tblGrid>
              <a:tr h="404500">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HỌ VÀ TÊN</a:t>
                      </a:r>
                      <a:endParaRPr b="1"/>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NHIỆM VỤ</a:t>
                      </a:r>
                      <a:endParaRPr b="1"/>
                    </a:p>
                  </a:txBody>
                  <a:tcPr marL="91450" marR="91450" marT="45725" marB="45725"/>
                </a:tc>
                <a:extLst>
                  <a:ext uri="{0D108BD9-81ED-4DB2-BD59-A6C34878D82A}">
                    <a16:rowId xmlns:a16="http://schemas.microsoft.com/office/drawing/2014/main" val="10000"/>
                  </a:ext>
                </a:extLst>
              </a:tr>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rgbClr val="171717"/>
                          </a:solidFill>
                          <a:latin typeface="Times New Roman"/>
                          <a:ea typeface="Times New Roman"/>
                          <a:cs typeface="Times New Roman"/>
                          <a:sym typeface="Times New Roman"/>
                        </a:rPr>
                        <a:t>Lê Văn Nhất</a:t>
                      </a:r>
                      <a:endParaRPr sz="1800" i="1"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800" u="none" strike="noStrike" cap="none">
                          <a:solidFill>
                            <a:srgbClr val="171717"/>
                          </a:solidFill>
                          <a:latin typeface="Times New Roman"/>
                          <a:ea typeface="Times New Roman"/>
                          <a:cs typeface="Times New Roman"/>
                          <a:sym typeface="Times New Roman"/>
                        </a:rPr>
                        <a:t>Phân công quản lý tiến độ nhóm, thiết kế slide và thuyết trình</a:t>
                      </a:r>
                      <a:endParaRPr sz="1800"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rgbClr val="171717"/>
                          </a:solidFill>
                          <a:latin typeface="Times New Roman"/>
                          <a:ea typeface="Times New Roman"/>
                          <a:cs typeface="Times New Roman"/>
                          <a:sym typeface="Times New Roman"/>
                        </a:rPr>
                        <a:t>Bùi Lê Trung Kiên</a:t>
                      </a:r>
                      <a:endParaRPr sz="1800" i="1"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800" u="none" strike="noStrike" cap="none">
                          <a:solidFill>
                            <a:srgbClr val="171717"/>
                          </a:solidFill>
                          <a:latin typeface="Times New Roman"/>
                          <a:ea typeface="Times New Roman"/>
                          <a:cs typeface="Times New Roman"/>
                          <a:sym typeface="Times New Roman"/>
                        </a:rPr>
                        <a:t>Tìm kiếm tài liệu và thiết kế slide của nhóm</a:t>
                      </a:r>
                      <a:endParaRPr sz="1800"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rgbClr val="171717"/>
                          </a:solidFill>
                          <a:latin typeface="Times New Roman"/>
                          <a:ea typeface="Times New Roman"/>
                          <a:cs typeface="Times New Roman"/>
                          <a:sym typeface="Times New Roman"/>
                        </a:rPr>
                        <a:t>Lê Đình Hiệp</a:t>
                      </a:r>
                      <a:endParaRPr sz="1800" i="1"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800" u="none" strike="noStrike" cap="none">
                          <a:solidFill>
                            <a:srgbClr val="171717"/>
                          </a:solidFill>
                          <a:latin typeface="Times New Roman"/>
                          <a:ea typeface="Times New Roman"/>
                          <a:cs typeface="Times New Roman"/>
                          <a:sym typeface="Times New Roman"/>
                        </a:rPr>
                        <a:t>Tổng hợp các nội dung, tìm kiếm tài liệu </a:t>
                      </a:r>
                      <a:endParaRPr sz="1800"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rgbClr val="171717"/>
                          </a:solidFill>
                          <a:latin typeface="Times New Roman"/>
                          <a:ea typeface="Times New Roman"/>
                          <a:cs typeface="Times New Roman"/>
                          <a:sym typeface="Times New Roman"/>
                        </a:rPr>
                        <a:t>Nguyễn Đức Duy </a:t>
                      </a:r>
                      <a:endParaRPr sz="1800" i="1"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800" u="none" strike="noStrike" cap="none">
                          <a:solidFill>
                            <a:srgbClr val="171717"/>
                          </a:solidFill>
                          <a:latin typeface="Times New Roman"/>
                          <a:ea typeface="Times New Roman"/>
                          <a:cs typeface="Times New Roman"/>
                          <a:sym typeface="Times New Roman"/>
                        </a:rPr>
                        <a:t>Tìm kiếm tài liệu và tổng hợp lại báo cáo</a:t>
                      </a:r>
                      <a:endParaRPr sz="1800"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228600">
                <a:tc>
                  <a:txBody>
                    <a:bodyPr/>
                    <a:lstStyle/>
                    <a:p>
                      <a:pPr marL="0" marR="0" lvl="0" indent="0" algn="l" rtl="0">
                        <a:lnSpc>
                          <a:spcPct val="100000"/>
                        </a:lnSpc>
                        <a:spcBef>
                          <a:spcPts val="0"/>
                        </a:spcBef>
                        <a:spcAft>
                          <a:spcPts val="0"/>
                        </a:spcAft>
                        <a:buNone/>
                      </a:pPr>
                      <a:r>
                        <a:rPr lang="en-US" sz="1800" i="1" u="none" strike="noStrike" cap="none">
                          <a:solidFill>
                            <a:srgbClr val="171717"/>
                          </a:solidFill>
                          <a:latin typeface="Times New Roman"/>
                          <a:ea typeface="Times New Roman"/>
                          <a:cs typeface="Times New Roman"/>
                          <a:sym typeface="Times New Roman"/>
                        </a:rPr>
                        <a:t>Ngô Viết Sang </a:t>
                      </a:r>
                      <a:endParaRPr sz="1800" i="1"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171717"/>
                        </a:buClr>
                        <a:buSzPts val="1800"/>
                        <a:buFont typeface="Arial"/>
                        <a:buNone/>
                      </a:pPr>
                      <a:r>
                        <a:rPr lang="en-US" sz="1800" u="none" strike="noStrike" cap="none">
                          <a:solidFill>
                            <a:srgbClr val="171717"/>
                          </a:solidFill>
                          <a:latin typeface="Times New Roman"/>
                          <a:ea typeface="Times New Roman"/>
                          <a:cs typeface="Times New Roman"/>
                          <a:sym typeface="Times New Roman"/>
                        </a:rPr>
                        <a:t>Tìm kiếm tài liệu về sản phẩm</a:t>
                      </a:r>
                      <a:endParaRPr sz="1800"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r h="228600">
                <a:tc>
                  <a:txBody>
                    <a:bodyPr/>
                    <a:lstStyle/>
                    <a:p>
                      <a:pPr marL="0" marR="0" lvl="0" indent="0" algn="l" rtl="0">
                        <a:lnSpc>
                          <a:spcPct val="100000"/>
                        </a:lnSpc>
                        <a:spcBef>
                          <a:spcPts val="0"/>
                        </a:spcBef>
                        <a:spcAft>
                          <a:spcPts val="0"/>
                        </a:spcAft>
                        <a:buNone/>
                      </a:pPr>
                      <a:r>
                        <a:rPr lang="en-US" sz="1800" i="1" u="none" strike="noStrike" cap="none">
                          <a:solidFill>
                            <a:srgbClr val="171717"/>
                          </a:solidFill>
                          <a:latin typeface="Times New Roman"/>
                          <a:ea typeface="Times New Roman"/>
                          <a:cs typeface="Times New Roman"/>
                          <a:sym typeface="Times New Roman"/>
                        </a:rPr>
                        <a:t>Đào Thanh Lâm </a:t>
                      </a:r>
                      <a:endParaRPr sz="1800" i="1"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800" u="none" strike="noStrike" cap="none">
                          <a:solidFill>
                            <a:srgbClr val="171717"/>
                          </a:solidFill>
                          <a:latin typeface="Times New Roman"/>
                          <a:ea typeface="Times New Roman"/>
                          <a:cs typeface="Times New Roman"/>
                          <a:sym typeface="Times New Roman"/>
                        </a:rPr>
                        <a:t>Thiết kế slide, tìm tài liệu và quay phim</a:t>
                      </a:r>
                      <a:endParaRPr sz="1800"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6"/>
                  </a:ext>
                </a:extLst>
              </a:tr>
              <a:tr h="228600">
                <a:tc>
                  <a:txBody>
                    <a:bodyPr/>
                    <a:lstStyle/>
                    <a:p>
                      <a:pPr marL="0" marR="0" lvl="0" indent="0" algn="l" rtl="0">
                        <a:lnSpc>
                          <a:spcPct val="100000"/>
                        </a:lnSpc>
                        <a:spcBef>
                          <a:spcPts val="0"/>
                        </a:spcBef>
                        <a:spcAft>
                          <a:spcPts val="0"/>
                        </a:spcAft>
                        <a:buNone/>
                      </a:pPr>
                      <a:r>
                        <a:rPr lang="en-US" sz="1800" i="1" u="none" strike="noStrike" cap="none">
                          <a:solidFill>
                            <a:srgbClr val="171717"/>
                          </a:solidFill>
                          <a:latin typeface="Times New Roman"/>
                          <a:ea typeface="Times New Roman"/>
                          <a:cs typeface="Times New Roman"/>
                          <a:sym typeface="Times New Roman"/>
                        </a:rPr>
                        <a:t>Nguyễn Thị Trang</a:t>
                      </a:r>
                      <a:endParaRPr sz="1800" i="1"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800" u="none" strike="noStrike" cap="none">
                          <a:solidFill>
                            <a:srgbClr val="171717"/>
                          </a:solidFill>
                          <a:latin typeface="Times New Roman"/>
                          <a:ea typeface="Times New Roman"/>
                          <a:cs typeface="Times New Roman"/>
                          <a:sym typeface="Times New Roman"/>
                        </a:rPr>
                        <a:t>Thiết kế slide, video và thuyết trình</a:t>
                      </a:r>
                      <a:endParaRPr sz="1800"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0"/>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8" name="Google Shape;438;p30"/>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2.6. Thiết kế mỹ thuật dòng sản phẩm</a:t>
            </a:r>
            <a:endParaRPr sz="2000" b="1">
              <a:solidFill>
                <a:srgbClr val="171717"/>
              </a:solidFill>
              <a:latin typeface="Times New Roman"/>
              <a:ea typeface="Times New Roman"/>
              <a:cs typeface="Times New Roman"/>
              <a:sym typeface="Times New Roman"/>
            </a:endParaRPr>
          </a:p>
        </p:txBody>
      </p:sp>
      <p:sp>
        <p:nvSpPr>
          <p:cNvPr id="439" name="Google Shape;439;p30"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40" name="Google Shape;440;p30" descr="Tô màu 2015 bmw i8 - Trang Tô Màu Cho Bé"/>
          <p:cNvPicPr preferRelativeResize="0"/>
          <p:nvPr/>
        </p:nvPicPr>
        <p:blipFill rotWithShape="1">
          <a:blip r:embed="rId3">
            <a:alphaModFix/>
          </a:blip>
          <a:srcRect/>
          <a:stretch/>
        </p:blipFill>
        <p:spPr>
          <a:xfrm>
            <a:off x="307975" y="1051126"/>
            <a:ext cx="4122719" cy="2911274"/>
          </a:xfrm>
          <a:prstGeom prst="rect">
            <a:avLst/>
          </a:prstGeom>
          <a:noFill/>
          <a:ln>
            <a:noFill/>
          </a:ln>
        </p:spPr>
      </p:pic>
      <p:pic>
        <p:nvPicPr>
          <p:cNvPr id="441" name="Google Shape;441;p30" descr="BMW i8 – Thông số kĩ thuật, giá bán và phiên bản giới hạn"/>
          <p:cNvPicPr preferRelativeResize="0"/>
          <p:nvPr/>
        </p:nvPicPr>
        <p:blipFill rotWithShape="1">
          <a:blip r:embed="rId4">
            <a:alphaModFix/>
          </a:blip>
          <a:srcRect/>
          <a:stretch/>
        </p:blipFill>
        <p:spPr>
          <a:xfrm>
            <a:off x="4704063" y="1051126"/>
            <a:ext cx="4341104" cy="2911274"/>
          </a:xfrm>
          <a:prstGeom prst="rect">
            <a:avLst/>
          </a:prstGeom>
          <a:noFill/>
          <a:ln>
            <a:noFill/>
          </a:ln>
        </p:spPr>
      </p:pic>
      <p:sp>
        <p:nvSpPr>
          <p:cNvPr id="442" name="Google Shape;442;p30"/>
          <p:cNvSpPr txBox="1"/>
          <p:nvPr/>
        </p:nvSpPr>
        <p:spPr>
          <a:xfrm>
            <a:off x="1326907" y="4079494"/>
            <a:ext cx="208485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rgbClr val="000000"/>
                </a:solidFill>
                <a:latin typeface="Times New Roman"/>
                <a:ea typeface="Times New Roman"/>
                <a:cs typeface="Times New Roman"/>
                <a:sym typeface="Times New Roman"/>
              </a:rPr>
              <a:t>Bản vẽ phác thảo</a:t>
            </a:r>
            <a:endParaRPr sz="2000" b="0" i="1" u="none" strike="noStrike" cap="none">
              <a:solidFill>
                <a:srgbClr val="000000"/>
              </a:solidFill>
              <a:latin typeface="Times New Roman"/>
              <a:ea typeface="Times New Roman"/>
              <a:cs typeface="Times New Roman"/>
              <a:sym typeface="Times New Roman"/>
            </a:endParaRPr>
          </a:p>
        </p:txBody>
      </p:sp>
      <p:sp>
        <p:nvSpPr>
          <p:cNvPr id="443" name="Google Shape;443;p30"/>
          <p:cNvSpPr txBox="1"/>
          <p:nvPr/>
        </p:nvSpPr>
        <p:spPr>
          <a:xfrm>
            <a:off x="5842348" y="4079494"/>
            <a:ext cx="25904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dirty="0" err="1">
                <a:solidFill>
                  <a:srgbClr val="000000"/>
                </a:solidFill>
                <a:latin typeface="Times New Roman"/>
                <a:ea typeface="Times New Roman"/>
                <a:cs typeface="Times New Roman"/>
                <a:sym typeface="Times New Roman"/>
              </a:rPr>
              <a:t>Phối</a:t>
            </a:r>
            <a:r>
              <a:rPr lang="en-US" sz="2000" b="0" i="1" u="none" strike="noStrike" cap="none" dirty="0">
                <a:solidFill>
                  <a:srgbClr val="000000"/>
                </a:solidFill>
                <a:latin typeface="Times New Roman"/>
                <a:ea typeface="Times New Roman"/>
                <a:cs typeface="Times New Roman"/>
                <a:sym typeface="Times New Roman"/>
              </a:rPr>
              <a:t> </a:t>
            </a:r>
            <a:r>
              <a:rPr lang="en-US" sz="2000" b="0" i="1" u="none" strike="noStrike" cap="none" dirty="0" err="1">
                <a:solidFill>
                  <a:srgbClr val="000000"/>
                </a:solidFill>
                <a:latin typeface="Times New Roman"/>
                <a:ea typeface="Times New Roman"/>
                <a:cs typeface="Times New Roman"/>
                <a:sym typeface="Times New Roman"/>
              </a:rPr>
              <a:t>cảnh</a:t>
            </a:r>
            <a:r>
              <a:rPr lang="en-US" sz="2000" b="0" i="1" u="none" strike="noStrike" cap="none" dirty="0">
                <a:solidFill>
                  <a:srgbClr val="000000"/>
                </a:solidFill>
                <a:latin typeface="Times New Roman"/>
                <a:ea typeface="Times New Roman"/>
                <a:cs typeface="Times New Roman"/>
                <a:sym typeface="Times New Roman"/>
              </a:rPr>
              <a:t> </a:t>
            </a:r>
            <a:r>
              <a:rPr lang="en-US" sz="2000" b="0" i="1" u="none" strike="noStrike" cap="none" dirty="0" err="1">
                <a:solidFill>
                  <a:srgbClr val="000000"/>
                </a:solidFill>
                <a:latin typeface="Times New Roman"/>
                <a:ea typeface="Times New Roman"/>
                <a:cs typeface="Times New Roman"/>
                <a:sym typeface="Times New Roman"/>
              </a:rPr>
              <a:t>mẫu</a:t>
            </a:r>
            <a:r>
              <a:rPr lang="en-US" sz="2000" b="0" i="1" u="none" strike="noStrike" cap="none" dirty="0">
                <a:solidFill>
                  <a:srgbClr val="000000"/>
                </a:solidFill>
                <a:latin typeface="Times New Roman"/>
                <a:ea typeface="Times New Roman"/>
                <a:cs typeface="Times New Roman"/>
                <a:sym typeface="Times New Roman"/>
              </a:rPr>
              <a:t> </a:t>
            </a:r>
            <a:r>
              <a:rPr lang="en-US" sz="2000" b="0" i="1" u="none" strike="noStrike" cap="none" dirty="0" err="1">
                <a:solidFill>
                  <a:srgbClr val="000000"/>
                </a:solidFill>
                <a:latin typeface="Times New Roman"/>
                <a:ea typeface="Times New Roman"/>
                <a:cs typeface="Times New Roman"/>
                <a:sym typeface="Times New Roman"/>
              </a:rPr>
              <a:t>thiết</a:t>
            </a:r>
            <a:r>
              <a:rPr lang="en-US" sz="2000" b="0" i="1" u="none" strike="noStrike" cap="none" dirty="0">
                <a:solidFill>
                  <a:srgbClr val="000000"/>
                </a:solidFill>
                <a:latin typeface="Times New Roman"/>
                <a:ea typeface="Times New Roman"/>
                <a:cs typeface="Times New Roman"/>
                <a:sym typeface="Times New Roman"/>
              </a:rPr>
              <a:t> </a:t>
            </a:r>
            <a:r>
              <a:rPr lang="en-US" sz="2000" b="0" i="1" u="none" strike="noStrike" cap="none" dirty="0" err="1">
                <a:solidFill>
                  <a:srgbClr val="000000"/>
                </a:solidFill>
                <a:latin typeface="Times New Roman"/>
                <a:ea typeface="Times New Roman"/>
                <a:cs typeface="Times New Roman"/>
                <a:sym typeface="Times New Roman"/>
              </a:rPr>
              <a:t>kế</a:t>
            </a:r>
            <a:r>
              <a:rPr lang="en-US" sz="2000" b="0" i="1" u="none" strike="noStrike" cap="none" dirty="0">
                <a:solidFill>
                  <a:srgbClr val="000000"/>
                </a:solidFill>
                <a:latin typeface="Times New Roman"/>
                <a:ea typeface="Times New Roman"/>
                <a:cs typeface="Times New Roman"/>
                <a:sym typeface="Times New Roman"/>
              </a:rPr>
              <a:t> </a:t>
            </a:r>
            <a:endParaRPr sz="2000" b="0" i="1" u="none" strike="noStrike" cap="none" dirty="0">
              <a:solidFill>
                <a:srgbClr val="000000"/>
              </a:solidFill>
              <a:latin typeface="Times New Roman"/>
              <a:ea typeface="Times New Roman"/>
              <a:cs typeface="Times New Roman"/>
              <a:sym typeface="Times New Roman"/>
            </a:endParaRPr>
          </a:p>
        </p:txBody>
      </p:sp>
      <p:sp>
        <p:nvSpPr>
          <p:cNvPr id="444" name="Google Shape;444;p30"/>
          <p:cNvSpPr txBox="1"/>
          <p:nvPr/>
        </p:nvSpPr>
        <p:spPr>
          <a:xfrm>
            <a:off x="460375" y="743349"/>
            <a:ext cx="455168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Phác thảo và lên ý tưởng sản phẩm</a:t>
            </a:r>
            <a:endParaRPr sz="20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1"/>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0" name="Google Shape;450;p31"/>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2.7. Thiết kế kỹ thuật dòng sản phẩm</a:t>
            </a:r>
            <a:endParaRPr sz="2000" b="1">
              <a:solidFill>
                <a:srgbClr val="171717"/>
              </a:solidFill>
              <a:latin typeface="Times New Roman"/>
              <a:ea typeface="Times New Roman"/>
              <a:cs typeface="Times New Roman"/>
              <a:sym typeface="Times New Roman"/>
            </a:endParaRPr>
          </a:p>
        </p:txBody>
      </p:sp>
      <p:sp>
        <p:nvSpPr>
          <p:cNvPr id="451" name="Google Shape;451;p31"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2" name="Google Shape;452;p31"/>
          <p:cNvSpPr txBox="1"/>
          <p:nvPr/>
        </p:nvSpPr>
        <p:spPr>
          <a:xfrm>
            <a:off x="460375" y="743349"/>
            <a:ext cx="62617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Bản thiết kế kĩ thuật</a:t>
            </a:r>
            <a:endParaRPr sz="2000" b="0" i="0" u="none" strike="noStrike" cap="none">
              <a:solidFill>
                <a:srgbClr val="000000"/>
              </a:solidFill>
              <a:latin typeface="Times New Roman"/>
              <a:ea typeface="Times New Roman"/>
              <a:cs typeface="Times New Roman"/>
              <a:sym typeface="Times New Roman"/>
            </a:endParaRPr>
          </a:p>
        </p:txBody>
      </p:sp>
      <p:pic>
        <p:nvPicPr>
          <p:cNvPr id="453" name="Google Shape;453;p31" descr="BMW i8 Roadster blueprint | Bmw i8, Bmw sketch, Bmw"/>
          <p:cNvPicPr preferRelativeResize="0"/>
          <p:nvPr/>
        </p:nvPicPr>
        <p:blipFill rotWithShape="1">
          <a:blip r:embed="rId3">
            <a:alphaModFix/>
          </a:blip>
          <a:srcRect/>
          <a:stretch/>
        </p:blipFill>
        <p:spPr>
          <a:xfrm>
            <a:off x="307975" y="1302194"/>
            <a:ext cx="4204855" cy="3073422"/>
          </a:xfrm>
          <a:prstGeom prst="rect">
            <a:avLst/>
          </a:prstGeom>
          <a:noFill/>
          <a:ln>
            <a:noFill/>
          </a:ln>
        </p:spPr>
      </p:pic>
      <p:pic>
        <p:nvPicPr>
          <p:cNvPr id="454" name="Google Shape;454;p31" descr="BMW i8 vector drawing"/>
          <p:cNvPicPr preferRelativeResize="0"/>
          <p:nvPr/>
        </p:nvPicPr>
        <p:blipFill rotWithShape="1">
          <a:blip r:embed="rId4">
            <a:alphaModFix/>
          </a:blip>
          <a:srcRect/>
          <a:stretch/>
        </p:blipFill>
        <p:spPr>
          <a:xfrm>
            <a:off x="4939145" y="1302195"/>
            <a:ext cx="4204854" cy="307342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2"/>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0" name="Google Shape;460;p32"/>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2.7. Thiết kế kỹ thuật dòng sản phẩm</a:t>
            </a:r>
            <a:endParaRPr sz="2000" b="1">
              <a:solidFill>
                <a:srgbClr val="171717"/>
              </a:solidFill>
              <a:latin typeface="Times New Roman"/>
              <a:ea typeface="Times New Roman"/>
              <a:cs typeface="Times New Roman"/>
              <a:sym typeface="Times New Roman"/>
            </a:endParaRPr>
          </a:p>
        </p:txBody>
      </p:sp>
      <p:sp>
        <p:nvSpPr>
          <p:cNvPr id="461" name="Google Shape;461;p32"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2" name="Google Shape;462;p32"/>
          <p:cNvSpPr txBox="1"/>
          <p:nvPr/>
        </p:nvSpPr>
        <p:spPr>
          <a:xfrm>
            <a:off x="460375" y="799700"/>
            <a:ext cx="313626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71717"/>
                </a:solidFill>
                <a:latin typeface="Times New Roman"/>
                <a:ea typeface="Times New Roman"/>
                <a:cs typeface="Times New Roman"/>
                <a:sym typeface="Times New Roman"/>
              </a:rPr>
              <a:t>Thiết kế, chế thử sản phẩm và thông số kỹ thuật</a:t>
            </a:r>
            <a:endParaRPr/>
          </a:p>
        </p:txBody>
      </p:sp>
      <p:pic>
        <p:nvPicPr>
          <p:cNvPr id="463" name="Google Shape;463;p32" descr="The New 2018 Bmw I8 Coupe And Roadster News, Specs, Photos, Uk Prices"/>
          <p:cNvPicPr preferRelativeResize="0"/>
          <p:nvPr/>
        </p:nvPicPr>
        <p:blipFill rotWithShape="1">
          <a:blip r:embed="rId3">
            <a:alphaModFix/>
          </a:blip>
          <a:srcRect/>
          <a:stretch/>
        </p:blipFill>
        <p:spPr>
          <a:xfrm>
            <a:off x="0" y="1563937"/>
            <a:ext cx="4220289" cy="2883372"/>
          </a:xfrm>
          <a:prstGeom prst="rect">
            <a:avLst/>
          </a:prstGeom>
          <a:noFill/>
          <a:ln>
            <a:noFill/>
          </a:ln>
        </p:spPr>
      </p:pic>
      <p:pic>
        <p:nvPicPr>
          <p:cNvPr id="464" name="Google Shape;464;p32" descr="Ảnh có chứa bàn&#10;&#10;Mô tả được tạo tự động"/>
          <p:cNvPicPr preferRelativeResize="0"/>
          <p:nvPr/>
        </p:nvPicPr>
        <p:blipFill rotWithShape="1">
          <a:blip r:embed="rId4">
            <a:alphaModFix/>
          </a:blip>
          <a:srcRect/>
          <a:stretch/>
        </p:blipFill>
        <p:spPr>
          <a:xfrm>
            <a:off x="4260268" y="0"/>
            <a:ext cx="4923711"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0" name="Google Shape;470;p33"/>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2.7. Thiết kế kỹ thuật dòng sản phẩm</a:t>
            </a:r>
            <a:endParaRPr sz="2000" b="1">
              <a:solidFill>
                <a:srgbClr val="171717"/>
              </a:solidFill>
              <a:latin typeface="Times New Roman"/>
              <a:ea typeface="Times New Roman"/>
              <a:cs typeface="Times New Roman"/>
              <a:sym typeface="Times New Roman"/>
            </a:endParaRPr>
          </a:p>
        </p:txBody>
      </p:sp>
      <p:sp>
        <p:nvSpPr>
          <p:cNvPr id="471" name="Google Shape;471;p33"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72" name="Google Shape;472;p33"/>
          <p:cNvPicPr preferRelativeResize="0"/>
          <p:nvPr/>
        </p:nvPicPr>
        <p:blipFill rotWithShape="1">
          <a:blip r:embed="rId3">
            <a:alphaModFix/>
          </a:blip>
          <a:srcRect/>
          <a:stretch/>
        </p:blipFill>
        <p:spPr>
          <a:xfrm>
            <a:off x="460375" y="1434921"/>
            <a:ext cx="4489665" cy="1929153"/>
          </a:xfrm>
          <a:prstGeom prst="rect">
            <a:avLst/>
          </a:prstGeom>
          <a:noFill/>
          <a:ln>
            <a:noFill/>
          </a:ln>
        </p:spPr>
      </p:pic>
      <p:pic>
        <p:nvPicPr>
          <p:cNvPr id="473" name="Google Shape;473;p33"/>
          <p:cNvPicPr preferRelativeResize="0"/>
          <p:nvPr/>
        </p:nvPicPr>
        <p:blipFill rotWithShape="1">
          <a:blip r:embed="rId4">
            <a:alphaModFix/>
          </a:blip>
          <a:srcRect/>
          <a:stretch/>
        </p:blipFill>
        <p:spPr>
          <a:xfrm>
            <a:off x="5358559" y="1434921"/>
            <a:ext cx="3190852" cy="1929152"/>
          </a:xfrm>
          <a:prstGeom prst="rect">
            <a:avLst/>
          </a:prstGeom>
          <a:noFill/>
          <a:ln>
            <a:noFill/>
          </a:ln>
        </p:spPr>
      </p:pic>
      <p:sp>
        <p:nvSpPr>
          <p:cNvPr id="474" name="Google Shape;474;p33"/>
          <p:cNvSpPr txBox="1"/>
          <p:nvPr/>
        </p:nvSpPr>
        <p:spPr>
          <a:xfrm>
            <a:off x="2580641" y="3611054"/>
            <a:ext cx="39827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1" u="none" strike="noStrike" cap="none" dirty="0" err="1">
                <a:solidFill>
                  <a:srgbClr val="000000"/>
                </a:solidFill>
                <a:latin typeface="Times New Roman"/>
                <a:ea typeface="Times New Roman"/>
                <a:cs typeface="Times New Roman"/>
                <a:sym typeface="Times New Roman"/>
              </a:rPr>
              <a:t>Quy</a:t>
            </a:r>
            <a:r>
              <a:rPr lang="en-US" sz="1800" b="0" i="1" u="none" strike="noStrike" cap="none" dirty="0">
                <a:solidFill>
                  <a:srgbClr val="000000"/>
                </a:solidFill>
                <a:latin typeface="Times New Roman"/>
                <a:ea typeface="Times New Roman"/>
                <a:cs typeface="Times New Roman"/>
                <a:sym typeface="Times New Roman"/>
              </a:rPr>
              <a:t> </a:t>
            </a:r>
            <a:r>
              <a:rPr lang="en-US" sz="1800" b="0" i="1" u="none" strike="noStrike" cap="none" dirty="0" err="1">
                <a:solidFill>
                  <a:srgbClr val="000000"/>
                </a:solidFill>
                <a:latin typeface="Times New Roman"/>
                <a:ea typeface="Times New Roman"/>
                <a:cs typeface="Times New Roman"/>
                <a:sym typeface="Times New Roman"/>
              </a:rPr>
              <a:t>trình</a:t>
            </a:r>
            <a:r>
              <a:rPr lang="en-US" sz="1800" b="0" i="1" u="none" strike="noStrike" cap="none" dirty="0">
                <a:solidFill>
                  <a:srgbClr val="000000"/>
                </a:solidFill>
                <a:latin typeface="Times New Roman"/>
                <a:ea typeface="Times New Roman"/>
                <a:cs typeface="Times New Roman"/>
                <a:sym typeface="Times New Roman"/>
              </a:rPr>
              <a:t> </a:t>
            </a:r>
            <a:r>
              <a:rPr lang="en-US" sz="1800" b="0" i="1" u="none" strike="noStrike" cap="none" dirty="0" err="1">
                <a:solidFill>
                  <a:srgbClr val="000000"/>
                </a:solidFill>
                <a:latin typeface="Times New Roman"/>
                <a:ea typeface="Times New Roman"/>
                <a:cs typeface="Times New Roman"/>
                <a:sym typeface="Times New Roman"/>
              </a:rPr>
              <a:t>lắp</a:t>
            </a:r>
            <a:r>
              <a:rPr lang="en-US" sz="1800" b="0" i="1" u="none" strike="noStrike" cap="none" dirty="0">
                <a:solidFill>
                  <a:srgbClr val="000000"/>
                </a:solidFill>
                <a:latin typeface="Times New Roman"/>
                <a:ea typeface="Times New Roman"/>
                <a:cs typeface="Times New Roman"/>
                <a:sym typeface="Times New Roman"/>
              </a:rPr>
              <a:t> </a:t>
            </a:r>
            <a:r>
              <a:rPr lang="en-US" sz="1800" b="0" i="1" u="none" strike="noStrike" cap="none" dirty="0" err="1">
                <a:solidFill>
                  <a:srgbClr val="000000"/>
                </a:solidFill>
                <a:latin typeface="Times New Roman"/>
                <a:ea typeface="Times New Roman"/>
                <a:cs typeface="Times New Roman"/>
                <a:sym typeface="Times New Roman"/>
              </a:rPr>
              <a:t>ráp</a:t>
            </a:r>
            <a:r>
              <a:rPr lang="en-US" sz="1800" b="0" i="1" u="none" strike="noStrike" cap="none" dirty="0">
                <a:solidFill>
                  <a:srgbClr val="000000"/>
                </a:solidFill>
                <a:latin typeface="Times New Roman"/>
                <a:ea typeface="Times New Roman"/>
                <a:cs typeface="Times New Roman"/>
                <a:sym typeface="Times New Roman"/>
              </a:rPr>
              <a:t> </a:t>
            </a:r>
            <a:r>
              <a:rPr lang="en-US" sz="1800" b="0" i="1" u="none" strike="noStrike" cap="none" dirty="0" err="1">
                <a:solidFill>
                  <a:srgbClr val="000000"/>
                </a:solidFill>
                <a:latin typeface="Times New Roman"/>
                <a:ea typeface="Times New Roman"/>
                <a:cs typeface="Times New Roman"/>
                <a:sym typeface="Times New Roman"/>
              </a:rPr>
              <a:t>động</a:t>
            </a:r>
            <a:r>
              <a:rPr lang="en-US" sz="1800" b="0" i="1" u="none" strike="noStrike" cap="none" dirty="0">
                <a:solidFill>
                  <a:srgbClr val="000000"/>
                </a:solidFill>
                <a:latin typeface="Times New Roman"/>
                <a:ea typeface="Times New Roman"/>
                <a:cs typeface="Times New Roman"/>
                <a:sym typeface="Times New Roman"/>
              </a:rPr>
              <a:t> </a:t>
            </a:r>
            <a:r>
              <a:rPr lang="en-US" sz="1800" b="0" i="1" u="none" strike="noStrike" cap="none" dirty="0" err="1">
                <a:solidFill>
                  <a:srgbClr val="000000"/>
                </a:solidFill>
                <a:latin typeface="Times New Roman"/>
                <a:ea typeface="Times New Roman"/>
                <a:cs typeface="Times New Roman"/>
                <a:sym typeface="Times New Roman"/>
              </a:rPr>
              <a:t>cơ</a:t>
            </a:r>
            <a:r>
              <a:rPr lang="en-US" sz="1800" b="0" i="1" u="none" strike="noStrike" cap="none" dirty="0">
                <a:solidFill>
                  <a:srgbClr val="000000"/>
                </a:solidFill>
                <a:latin typeface="Times New Roman"/>
                <a:ea typeface="Times New Roman"/>
                <a:cs typeface="Times New Roman"/>
                <a:sym typeface="Times New Roman"/>
              </a:rPr>
              <a:t> </a:t>
            </a:r>
            <a:r>
              <a:rPr lang="en-US" sz="1800" b="0" i="1" u="none" strike="noStrike" cap="none" dirty="0" err="1">
                <a:solidFill>
                  <a:srgbClr val="000000"/>
                </a:solidFill>
                <a:latin typeface="Times New Roman"/>
                <a:ea typeface="Times New Roman"/>
                <a:cs typeface="Times New Roman"/>
                <a:sym typeface="Times New Roman"/>
              </a:rPr>
              <a:t>sản</a:t>
            </a:r>
            <a:r>
              <a:rPr lang="en-US" sz="1800" b="0" i="1" u="none" strike="noStrike" cap="none" dirty="0">
                <a:solidFill>
                  <a:srgbClr val="000000"/>
                </a:solidFill>
                <a:latin typeface="Times New Roman"/>
                <a:ea typeface="Times New Roman"/>
                <a:cs typeface="Times New Roman"/>
                <a:sym typeface="Times New Roman"/>
              </a:rPr>
              <a:t> </a:t>
            </a:r>
            <a:r>
              <a:rPr lang="en-US" sz="1800" b="0" i="1" u="none" strike="noStrike" cap="none" dirty="0" err="1">
                <a:solidFill>
                  <a:srgbClr val="000000"/>
                </a:solidFill>
                <a:latin typeface="Times New Roman"/>
                <a:ea typeface="Times New Roman"/>
                <a:cs typeface="Times New Roman"/>
                <a:sym typeface="Times New Roman"/>
              </a:rPr>
              <a:t>phẩm</a:t>
            </a:r>
            <a:endParaRPr sz="1800" b="0" i="1"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4"/>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 name="Google Shape;480;p34"/>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2.8. Đánh giá sản phẩm</a:t>
            </a:r>
            <a:endParaRPr sz="2000" b="1">
              <a:solidFill>
                <a:srgbClr val="171717"/>
              </a:solidFill>
              <a:latin typeface="Times New Roman"/>
              <a:ea typeface="Times New Roman"/>
              <a:cs typeface="Times New Roman"/>
              <a:sym typeface="Times New Roman"/>
            </a:endParaRPr>
          </a:p>
        </p:txBody>
      </p:sp>
      <p:sp>
        <p:nvSpPr>
          <p:cNvPr id="481" name="Google Shape;481;p34"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34"/>
          <p:cNvSpPr txBox="1"/>
          <p:nvPr/>
        </p:nvSpPr>
        <p:spPr>
          <a:xfrm>
            <a:off x="575886" y="775498"/>
            <a:ext cx="37490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Phản hồi và đánh giá khách hàng</a:t>
            </a:r>
            <a:endParaRPr sz="2000" b="0" i="0" u="none" strike="noStrike" cap="none">
              <a:solidFill>
                <a:srgbClr val="000000"/>
              </a:solidFill>
              <a:latin typeface="Times New Roman"/>
              <a:ea typeface="Times New Roman"/>
              <a:cs typeface="Times New Roman"/>
              <a:sym typeface="Times New Roman"/>
            </a:endParaRPr>
          </a:p>
        </p:txBody>
      </p:sp>
      <p:pic>
        <p:nvPicPr>
          <p:cNvPr id="483" name="Google Shape;483;p34"/>
          <p:cNvPicPr preferRelativeResize="0"/>
          <p:nvPr/>
        </p:nvPicPr>
        <p:blipFill rotWithShape="1">
          <a:blip r:embed="rId3">
            <a:alphaModFix/>
          </a:blip>
          <a:srcRect/>
          <a:stretch/>
        </p:blipFill>
        <p:spPr>
          <a:xfrm>
            <a:off x="841086" y="1191682"/>
            <a:ext cx="2900846" cy="3388942"/>
          </a:xfrm>
          <a:prstGeom prst="rect">
            <a:avLst/>
          </a:prstGeom>
          <a:noFill/>
          <a:ln>
            <a:noFill/>
          </a:ln>
        </p:spPr>
      </p:pic>
      <p:pic>
        <p:nvPicPr>
          <p:cNvPr id="484" name="Google Shape;484;p34"/>
          <p:cNvPicPr preferRelativeResize="0"/>
          <p:nvPr/>
        </p:nvPicPr>
        <p:blipFill rotWithShape="1">
          <a:blip r:embed="rId4">
            <a:alphaModFix/>
          </a:blip>
          <a:srcRect/>
          <a:stretch/>
        </p:blipFill>
        <p:spPr>
          <a:xfrm>
            <a:off x="3741932" y="1191682"/>
            <a:ext cx="4883319" cy="33889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5"/>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 name="Google Shape;490;p35"/>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2.5. Đánh giá sản phẩm</a:t>
            </a:r>
            <a:endParaRPr sz="2000" b="1">
              <a:solidFill>
                <a:srgbClr val="171717"/>
              </a:solidFill>
              <a:latin typeface="Times New Roman"/>
              <a:ea typeface="Times New Roman"/>
              <a:cs typeface="Times New Roman"/>
              <a:sym typeface="Times New Roman"/>
            </a:endParaRPr>
          </a:p>
        </p:txBody>
      </p:sp>
      <p:sp>
        <p:nvSpPr>
          <p:cNvPr id="491" name="Google Shape;491;p35" descr="BMW Series 3 2021: giá lăn bánh 7/2022, TSKT, đánh giá chi tiế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92" name="Google Shape;492;p35"/>
          <p:cNvPicPr preferRelativeResize="0"/>
          <p:nvPr/>
        </p:nvPicPr>
        <p:blipFill rotWithShape="1">
          <a:blip r:embed="rId3">
            <a:alphaModFix/>
          </a:blip>
          <a:srcRect/>
          <a:stretch/>
        </p:blipFill>
        <p:spPr>
          <a:xfrm>
            <a:off x="0" y="1221707"/>
            <a:ext cx="4900812" cy="3374992"/>
          </a:xfrm>
          <a:prstGeom prst="rect">
            <a:avLst/>
          </a:prstGeom>
          <a:noFill/>
          <a:ln>
            <a:noFill/>
          </a:ln>
        </p:spPr>
      </p:pic>
      <p:pic>
        <p:nvPicPr>
          <p:cNvPr id="493" name="Google Shape;493;p35"/>
          <p:cNvPicPr preferRelativeResize="0"/>
          <p:nvPr/>
        </p:nvPicPr>
        <p:blipFill rotWithShape="1">
          <a:blip r:embed="rId4">
            <a:alphaModFix/>
          </a:blip>
          <a:srcRect/>
          <a:stretch/>
        </p:blipFill>
        <p:spPr>
          <a:xfrm>
            <a:off x="4900812" y="1221707"/>
            <a:ext cx="4334153" cy="3374992"/>
          </a:xfrm>
          <a:prstGeom prst="rect">
            <a:avLst/>
          </a:prstGeom>
          <a:noFill/>
          <a:ln>
            <a:noFill/>
          </a:ln>
        </p:spPr>
      </p:pic>
      <p:sp>
        <p:nvSpPr>
          <p:cNvPr id="494" name="Google Shape;494;p35"/>
          <p:cNvSpPr txBox="1"/>
          <p:nvPr/>
        </p:nvSpPr>
        <p:spPr>
          <a:xfrm>
            <a:off x="575886" y="775498"/>
            <a:ext cx="37490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Phản hồi và đánh giá khách hàng</a:t>
            </a:r>
            <a:endParaRPr sz="20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6"/>
          <p:cNvSpPr txBox="1">
            <a:spLocks noGrp="1"/>
          </p:cNvSpPr>
          <p:nvPr>
            <p:ph type="title"/>
          </p:nvPr>
        </p:nvSpPr>
        <p:spPr>
          <a:xfrm>
            <a:off x="1477843" y="1992316"/>
            <a:ext cx="2917252"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Phân tích, đánh giá mỹ thuật sản phẩm</a:t>
            </a:r>
            <a:endParaRPr>
              <a:solidFill>
                <a:srgbClr val="171717"/>
              </a:solidFill>
              <a:latin typeface="Times New Roman"/>
              <a:ea typeface="Times New Roman"/>
              <a:cs typeface="Times New Roman"/>
              <a:sym typeface="Times New Roman"/>
            </a:endParaRPr>
          </a:p>
        </p:txBody>
      </p:sp>
      <p:sp>
        <p:nvSpPr>
          <p:cNvPr id="500" name="Google Shape;500;p36"/>
          <p:cNvSpPr txBox="1">
            <a:spLocks noGrp="1"/>
          </p:cNvSpPr>
          <p:nvPr>
            <p:ph type="title" idx="4"/>
          </p:nvPr>
        </p:nvSpPr>
        <p:spPr>
          <a:xfrm>
            <a:off x="4802663" y="2520016"/>
            <a:ext cx="3153566"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Các yếu tố chính trong thiết kế mỹ thuật</a:t>
            </a:r>
            <a:endParaRPr>
              <a:solidFill>
                <a:srgbClr val="171717"/>
              </a:solidFill>
              <a:latin typeface="Times New Roman"/>
              <a:ea typeface="Times New Roman"/>
              <a:cs typeface="Times New Roman"/>
              <a:sym typeface="Times New Roman"/>
            </a:endParaRPr>
          </a:p>
        </p:txBody>
      </p:sp>
      <p:sp>
        <p:nvSpPr>
          <p:cNvPr id="501" name="Google Shape;501;p36"/>
          <p:cNvSpPr txBox="1">
            <a:spLocks noGrp="1"/>
          </p:cNvSpPr>
          <p:nvPr>
            <p:ph type="title" idx="6"/>
          </p:nvPr>
        </p:nvSpPr>
        <p:spPr>
          <a:xfrm>
            <a:off x="890250" y="3053021"/>
            <a:ext cx="3442500"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Nguyên tắc bố cục trong thiết kế mỹ thuật công nghiệp</a:t>
            </a:r>
            <a:endParaRPr>
              <a:solidFill>
                <a:srgbClr val="171717"/>
              </a:solidFill>
              <a:latin typeface="Times New Roman"/>
              <a:ea typeface="Times New Roman"/>
              <a:cs typeface="Times New Roman"/>
              <a:sym typeface="Times New Roman"/>
            </a:endParaRPr>
          </a:p>
        </p:txBody>
      </p:sp>
      <p:sp>
        <p:nvSpPr>
          <p:cNvPr id="502" name="Google Shape;502;p36"/>
          <p:cNvSpPr txBox="1">
            <a:spLocks noGrp="1"/>
          </p:cNvSpPr>
          <p:nvPr>
            <p:ph type="title" idx="15"/>
          </p:nvPr>
        </p:nvSpPr>
        <p:spPr>
          <a:xfrm>
            <a:off x="713225" y="539500"/>
            <a:ext cx="7717500" cy="5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3. Tổng kết và đánh giá sản phẩm</a:t>
            </a:r>
            <a:endParaRPr>
              <a:solidFill>
                <a:srgbClr val="171717"/>
              </a:solidFill>
              <a:latin typeface="Times New Roman"/>
              <a:ea typeface="Times New Roman"/>
              <a:cs typeface="Times New Roman"/>
              <a:sym typeface="Times New Roman"/>
            </a:endParaRPr>
          </a:p>
        </p:txBody>
      </p:sp>
      <p:sp>
        <p:nvSpPr>
          <p:cNvPr id="503" name="Google Shape;503;p36"/>
          <p:cNvSpPr txBox="1"/>
          <p:nvPr/>
        </p:nvSpPr>
        <p:spPr>
          <a:xfrm>
            <a:off x="4332750" y="1459200"/>
            <a:ext cx="478500" cy="3008100"/>
          </a:xfrm>
          <a:prstGeom prst="rect">
            <a:avLst/>
          </a:prstGeom>
          <a:solidFill>
            <a:schemeClr val="dk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700"/>
              <a:buFont typeface="Arial"/>
              <a:buNone/>
            </a:pPr>
            <a:endParaRPr sz="2700" b="0" i="0" u="none" strike="noStrike" cap="none">
              <a:solidFill>
                <a:srgbClr val="171717"/>
              </a:solidFill>
              <a:latin typeface="Times New Roman"/>
              <a:ea typeface="Times New Roman"/>
              <a:cs typeface="Times New Roman"/>
              <a:sym typeface="Times New Roman"/>
            </a:endParaRPr>
          </a:p>
        </p:txBody>
      </p:sp>
      <p:sp>
        <p:nvSpPr>
          <p:cNvPr id="504" name="Google Shape;504;p36"/>
          <p:cNvSpPr/>
          <p:nvPr/>
        </p:nvSpPr>
        <p:spPr>
          <a:xfrm>
            <a:off x="138545" y="2729345"/>
            <a:ext cx="751706" cy="2001982"/>
          </a:xfrm>
          <a:prstGeom prst="rect">
            <a:avLst/>
          </a:prstGeom>
          <a:solidFill>
            <a:srgbClr val="F9F4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37" descr="51147351745 Genuine BMW Trunk Lid Emblem | BMW Parts Deal"/>
          <p:cNvPicPr preferRelativeResize="0"/>
          <p:nvPr/>
        </p:nvPicPr>
        <p:blipFill rotWithShape="1">
          <a:blip r:embed="rId3">
            <a:alphaModFix/>
          </a:blip>
          <a:srcRect/>
          <a:stretch/>
        </p:blipFill>
        <p:spPr>
          <a:xfrm>
            <a:off x="3806246" y="3097322"/>
            <a:ext cx="1380418" cy="1380418"/>
          </a:xfrm>
          <a:prstGeom prst="rect">
            <a:avLst/>
          </a:prstGeom>
          <a:noFill/>
          <a:ln>
            <a:noFill/>
          </a:ln>
        </p:spPr>
      </p:pic>
      <p:sp>
        <p:nvSpPr>
          <p:cNvPr id="510" name="Google Shape;510;p37"/>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11" name="Google Shape;511;p37" descr="BMW i8 2020 hình ảnh nội thất The i8 models' engaging interior design is accentuated by the standard Carbon Fiber Interior Trim."/>
          <p:cNvPicPr preferRelativeResize="0"/>
          <p:nvPr/>
        </p:nvPicPr>
        <p:blipFill rotWithShape="1">
          <a:blip r:embed="rId4">
            <a:alphaModFix/>
          </a:blip>
          <a:srcRect/>
          <a:stretch/>
        </p:blipFill>
        <p:spPr>
          <a:xfrm>
            <a:off x="807721" y="567870"/>
            <a:ext cx="3949782" cy="2220669"/>
          </a:xfrm>
          <a:prstGeom prst="rect">
            <a:avLst/>
          </a:prstGeom>
          <a:noFill/>
          <a:ln>
            <a:noFill/>
          </a:ln>
        </p:spPr>
      </p:pic>
      <p:pic>
        <p:nvPicPr>
          <p:cNvPr id="512" name="Google Shape;512;p37" descr="Cặp siêu xe BMW i8 khoe vẻ đẹp trên đường phố Đà Nẵng - Báo Người lao động"/>
          <p:cNvPicPr preferRelativeResize="0"/>
          <p:nvPr/>
        </p:nvPicPr>
        <p:blipFill rotWithShape="1">
          <a:blip r:embed="rId5">
            <a:alphaModFix/>
          </a:blip>
          <a:srcRect/>
          <a:stretch/>
        </p:blipFill>
        <p:spPr>
          <a:xfrm>
            <a:off x="4826382" y="565200"/>
            <a:ext cx="3876066" cy="2351479"/>
          </a:xfrm>
          <a:prstGeom prst="rect">
            <a:avLst/>
          </a:prstGeom>
          <a:noFill/>
          <a:ln>
            <a:noFill/>
          </a:ln>
        </p:spPr>
      </p:pic>
      <p:pic>
        <p:nvPicPr>
          <p:cNvPr id="513" name="Google Shape;513;p37" descr="Cặp siêu xe BMW i8 khoe vẻ đẹp trên đường phố Đà Nẵng - Báo Người lao động"/>
          <p:cNvPicPr preferRelativeResize="0"/>
          <p:nvPr/>
        </p:nvPicPr>
        <p:blipFill rotWithShape="1">
          <a:blip r:embed="rId6">
            <a:alphaModFix/>
          </a:blip>
          <a:srcRect/>
          <a:stretch/>
        </p:blipFill>
        <p:spPr>
          <a:xfrm>
            <a:off x="807721" y="2861864"/>
            <a:ext cx="2852110" cy="1621478"/>
          </a:xfrm>
          <a:prstGeom prst="rect">
            <a:avLst/>
          </a:prstGeom>
          <a:noFill/>
          <a:ln>
            <a:noFill/>
          </a:ln>
        </p:spPr>
      </p:pic>
      <p:sp>
        <p:nvSpPr>
          <p:cNvPr id="514" name="Google Shape;514;p37"/>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3.1. Phân tích, đánh giá mỹ thuật sản phẩm</a:t>
            </a:r>
            <a:endParaRPr sz="2000" b="1">
              <a:solidFill>
                <a:srgbClr val="171717"/>
              </a:solidFill>
              <a:latin typeface="Times New Roman"/>
              <a:ea typeface="Times New Roman"/>
              <a:cs typeface="Times New Roman"/>
              <a:sym typeface="Times New Roman"/>
            </a:endParaRPr>
          </a:p>
        </p:txBody>
      </p:sp>
      <p:sp>
        <p:nvSpPr>
          <p:cNvPr id="515" name="Google Shape;515;p37"/>
          <p:cNvSpPr/>
          <p:nvPr/>
        </p:nvSpPr>
        <p:spPr>
          <a:xfrm>
            <a:off x="3345752" y="1961507"/>
            <a:ext cx="2037425" cy="1323139"/>
          </a:xfrm>
          <a:prstGeom prst="ellipse">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6" name="Google Shape;516;p37"/>
          <p:cNvSpPr txBox="1"/>
          <p:nvPr/>
        </p:nvSpPr>
        <p:spPr>
          <a:xfrm>
            <a:off x="3452825" y="4477750"/>
            <a:ext cx="2085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1" u="none" strike="noStrike" cap="none">
                <a:solidFill>
                  <a:srgbClr val="F1C232"/>
                </a:solidFill>
                <a:latin typeface="Times New Roman"/>
                <a:ea typeface="Times New Roman"/>
                <a:cs typeface="Times New Roman"/>
                <a:sym typeface="Times New Roman"/>
              </a:rPr>
              <a:t>MOODBOARD</a:t>
            </a:r>
            <a:endParaRPr sz="2200" b="0" i="1" u="none" strike="noStrike" cap="none">
              <a:solidFill>
                <a:srgbClr val="F1C232"/>
              </a:solidFill>
              <a:latin typeface="Times New Roman"/>
              <a:ea typeface="Times New Roman"/>
              <a:cs typeface="Times New Roman"/>
              <a:sym typeface="Times New Roman"/>
            </a:endParaRPr>
          </a:p>
        </p:txBody>
      </p:sp>
      <p:grpSp>
        <p:nvGrpSpPr>
          <p:cNvPr id="517" name="Google Shape;517;p37"/>
          <p:cNvGrpSpPr/>
          <p:nvPr/>
        </p:nvGrpSpPr>
        <p:grpSpPr>
          <a:xfrm>
            <a:off x="7454983" y="3013665"/>
            <a:ext cx="1247465" cy="1390518"/>
            <a:chOff x="7436466" y="2958465"/>
            <a:chExt cx="1289265" cy="1411519"/>
          </a:xfrm>
        </p:grpSpPr>
        <p:sp>
          <p:nvSpPr>
            <p:cNvPr id="518" name="Google Shape;518;p37"/>
            <p:cNvSpPr/>
            <p:nvPr/>
          </p:nvSpPr>
          <p:spPr>
            <a:xfrm>
              <a:off x="7436466" y="2958465"/>
              <a:ext cx="429755" cy="1411519"/>
            </a:xfrm>
            <a:prstGeom prst="rect">
              <a:avLst/>
            </a:prstGeom>
            <a:solidFill>
              <a:srgbClr val="EBE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9" name="Google Shape;519;p37"/>
            <p:cNvSpPr/>
            <p:nvPr/>
          </p:nvSpPr>
          <p:spPr>
            <a:xfrm>
              <a:off x="7866221" y="2958465"/>
              <a:ext cx="429755" cy="1411519"/>
            </a:xfrm>
            <a:prstGeom prst="rect">
              <a:avLst/>
            </a:prstGeom>
            <a:solidFill>
              <a:srgbClr val="FE89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0" name="Google Shape;520;p37"/>
            <p:cNvSpPr/>
            <p:nvPr/>
          </p:nvSpPr>
          <p:spPr>
            <a:xfrm>
              <a:off x="8295976" y="2958465"/>
              <a:ext cx="429755" cy="1411519"/>
            </a:xfrm>
            <a:prstGeom prst="rect">
              <a:avLst/>
            </a:prstGeom>
            <a:solidFill>
              <a:srgbClr val="2A2A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521" name="Google Shape;521;p37" descr="BMW i8 Roadster: Roofless and ready - Online Car Marketplace for Used &amp; New  Cars"/>
          <p:cNvPicPr preferRelativeResize="0"/>
          <p:nvPr/>
        </p:nvPicPr>
        <p:blipFill rotWithShape="1">
          <a:blip r:embed="rId8">
            <a:alphaModFix/>
          </a:blip>
          <a:srcRect/>
          <a:stretch/>
        </p:blipFill>
        <p:spPr>
          <a:xfrm>
            <a:off x="5226091" y="3013665"/>
            <a:ext cx="2085776" cy="139051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8"/>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7" name="Google Shape;527;p38"/>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3.1. Phân tích, đánh giá mỹ thuật sản phẩm</a:t>
            </a:r>
            <a:endParaRPr sz="2000" b="1">
              <a:solidFill>
                <a:srgbClr val="171717"/>
              </a:solidFill>
              <a:latin typeface="Times New Roman"/>
              <a:ea typeface="Times New Roman"/>
              <a:cs typeface="Times New Roman"/>
              <a:sym typeface="Times New Roman"/>
            </a:endParaRPr>
          </a:p>
        </p:txBody>
      </p:sp>
      <p:pic>
        <p:nvPicPr>
          <p:cNvPr id="528" name="Google Shape;528;p38" descr="Go Green Leasing Twitter પર: &quot;🌟New car day!🌟 Look at this fabulous BMW I8  delivered to our very happy customer last week! What an amazing car!  Thankyou so much to our customer"/>
          <p:cNvPicPr preferRelativeResize="0"/>
          <p:nvPr/>
        </p:nvPicPr>
        <p:blipFill rotWithShape="1">
          <a:blip r:embed="rId3">
            <a:alphaModFix/>
          </a:blip>
          <a:srcRect/>
          <a:stretch/>
        </p:blipFill>
        <p:spPr>
          <a:xfrm>
            <a:off x="4425071" y="2437371"/>
            <a:ext cx="4075453" cy="2250859"/>
          </a:xfrm>
          <a:prstGeom prst="rect">
            <a:avLst/>
          </a:prstGeom>
          <a:noFill/>
          <a:ln>
            <a:noFill/>
          </a:ln>
        </p:spPr>
      </p:pic>
      <p:sp>
        <p:nvSpPr>
          <p:cNvPr id="529" name="Google Shape;529;p38"/>
          <p:cNvSpPr/>
          <p:nvPr/>
        </p:nvSpPr>
        <p:spPr>
          <a:xfrm>
            <a:off x="3842555" y="851395"/>
            <a:ext cx="5240483"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i8 được trình làng dưới dạng concept tại triển lãm IAA 2009 dưới cái tên Vision Efficient Dynamics. Mang kiểu dáng của một chiếc xe thể thao 2+2, Vision Efficient Dynamics được nhắc đến với hệ thống động cơ hybrid siêu thân thiện, kế thừa danh hiệu ‘The Ultimatet Driving Machine.</a:t>
            </a:r>
            <a:endParaRPr sz="1600" b="0" i="0" u="none" strike="noStrike" cap="none">
              <a:solidFill>
                <a:srgbClr val="000000"/>
              </a:solidFill>
              <a:latin typeface="Times New Roman"/>
              <a:ea typeface="Times New Roman"/>
              <a:cs typeface="Times New Roman"/>
              <a:sym typeface="Times New Roman"/>
            </a:endParaRPr>
          </a:p>
        </p:txBody>
      </p:sp>
      <p:pic>
        <p:nvPicPr>
          <p:cNvPr id="530" name="Google Shape;530;p38" descr="Nhìn lại hành trình từ tầm nhìn xe “xanh” trở thành biểu tượng thời thượng của BMW i8 ảnh 1"/>
          <p:cNvPicPr preferRelativeResize="0"/>
          <p:nvPr/>
        </p:nvPicPr>
        <p:blipFill rotWithShape="1">
          <a:blip r:embed="rId4">
            <a:alphaModFix/>
          </a:blip>
          <a:srcRect/>
          <a:stretch/>
        </p:blipFill>
        <p:spPr>
          <a:xfrm>
            <a:off x="712874" y="610920"/>
            <a:ext cx="2811781" cy="2108836"/>
          </a:xfrm>
          <a:prstGeom prst="rect">
            <a:avLst/>
          </a:prstGeom>
          <a:noFill/>
          <a:ln>
            <a:noFill/>
          </a:ln>
        </p:spPr>
      </p:pic>
      <p:sp>
        <p:nvSpPr>
          <p:cNvPr id="531" name="Google Shape;531;p38"/>
          <p:cNvSpPr txBox="1"/>
          <p:nvPr/>
        </p:nvSpPr>
        <p:spPr>
          <a:xfrm>
            <a:off x="235961" y="2842373"/>
            <a:ext cx="4107180"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Dòng sản phẩm hướng tới tầng lớp trung và thượng lưu</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Hệ thống động cơ mạnh mẽ</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Đạt được nhiều giải thưởng như Động cơ của năm (2015-2019), Chiếc xe của năm (2014), Xe xanh của năm 2015...</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9"/>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7" name="Google Shape;537;p39"/>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3.1. Phân tích, đánh giá mỹ thuật sản phẩm</a:t>
            </a:r>
            <a:endParaRPr sz="2000" b="1">
              <a:solidFill>
                <a:srgbClr val="171717"/>
              </a:solidFill>
              <a:latin typeface="Times New Roman"/>
              <a:ea typeface="Times New Roman"/>
              <a:cs typeface="Times New Roman"/>
              <a:sym typeface="Times New Roman"/>
            </a:endParaRPr>
          </a:p>
        </p:txBody>
      </p:sp>
      <p:sp>
        <p:nvSpPr>
          <p:cNvPr id="538" name="Google Shape;538;p39"/>
          <p:cNvSpPr txBox="1"/>
          <p:nvPr/>
        </p:nvSpPr>
        <p:spPr>
          <a:xfrm>
            <a:off x="4632960" y="1238863"/>
            <a:ext cx="4290060"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BMW i8 </a:t>
            </a:r>
            <a:r>
              <a:rPr lang="en-US" sz="1800" b="0" i="0" u="none" strike="noStrike" cap="none" dirty="0" err="1">
                <a:solidFill>
                  <a:srgbClr val="000000"/>
                </a:solidFill>
                <a:latin typeface="Times New Roman"/>
                <a:ea typeface="Times New Roman"/>
                <a:cs typeface="Times New Roman"/>
                <a:sym typeface="Times New Roman"/>
              </a:rPr>
              <a:t>phù</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hợp</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với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những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đối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tượng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khách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hàng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yêu</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thích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sự</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thể</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thao</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đam</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mê</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tốc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độ</a:t>
            </a:r>
            <a:r>
              <a:rPr lang="en-US" sz="1800" b="0" i="0" u="none" strike="noStrike" cap="none" dirty="0">
                <a:solidFill>
                  <a:srgbClr val="000000"/>
                </a:solidFill>
                <a:latin typeface="Times New Roman"/>
                <a:ea typeface="Times New Roman"/>
                <a:cs typeface="Times New Roman"/>
                <a:sym typeface="Times New Roman"/>
              </a:rPr>
              <a:t>.</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BMW i8 </a:t>
            </a:r>
            <a:r>
              <a:rPr lang="en-US" sz="1800" b="0" i="0" u="none" strike="noStrike" cap="none" dirty="0" err="1">
                <a:solidFill>
                  <a:srgbClr val="000000"/>
                </a:solidFill>
                <a:latin typeface="Times New Roman"/>
                <a:ea typeface="Times New Roman"/>
                <a:cs typeface="Times New Roman"/>
                <a:sym typeface="Times New Roman"/>
              </a:rPr>
              <a:t>được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tích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hợp</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nhiều</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công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nghệ</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như</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hệ</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thống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lái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trợ</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lực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điện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giảm</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chấn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điện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tử</a:t>
            </a:r>
            <a:r>
              <a:rPr lang="en-US" sz="1800" b="0" i="0" u="none" strike="noStrike" cap="none" dirty="0">
                <a:solidFill>
                  <a:srgbClr val="000000"/>
                </a:solidFill>
                <a:latin typeface="Times New Roman"/>
                <a:ea typeface="Times New Roman"/>
                <a:cs typeface="Times New Roman"/>
                <a:sym typeface="Times New Roman"/>
              </a:rPr>
              <a:t> Dynamic Damper Control, </a:t>
            </a:r>
            <a:r>
              <a:rPr lang="en-US" sz="1800" b="0" i="0" u="none" strike="noStrike" cap="none" dirty="0" err="1">
                <a:solidFill>
                  <a:srgbClr val="000000"/>
                </a:solidFill>
                <a:latin typeface="Times New Roman"/>
                <a:ea typeface="Times New Roman"/>
                <a:cs typeface="Times New Roman"/>
                <a:sym typeface="Times New Roman"/>
              </a:rPr>
              <a:t>kiểm</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soát</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hành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trình</a:t>
            </a:r>
            <a:r>
              <a:rPr lang="en-US" sz="1800" b="0" i="0" u="none" strike="noStrike" cap="none" dirty="0">
                <a:solidFill>
                  <a:srgbClr val="000000"/>
                </a:solidFill>
                <a:latin typeface="Times New Roman"/>
                <a:ea typeface="Times New Roman"/>
                <a:cs typeface="Times New Roman"/>
                <a:sym typeface="Times New Roman"/>
              </a:rPr>
              <a:t> Cruise Control </a:t>
            </a:r>
            <a:r>
              <a:rPr lang="en-US" sz="1800" b="0" i="0" u="none" strike="noStrike" cap="none" dirty="0" err="1">
                <a:solidFill>
                  <a:srgbClr val="000000"/>
                </a:solidFill>
                <a:latin typeface="Times New Roman"/>
                <a:ea typeface="Times New Roman"/>
                <a:cs typeface="Times New Roman"/>
                <a:sym typeface="Times New Roman"/>
              </a:rPr>
              <a:t>với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chức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năng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phanh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tự</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động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và</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hệ</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thống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định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vị</a:t>
            </a:r>
            <a:r>
              <a:rPr lang="en-US" sz="1800" b="0" i="0" u="none" strike="noStrike" cap="none" dirty="0">
                <a:solidFill>
                  <a:srgbClr val="000000"/>
                </a:solidFill>
                <a:latin typeface="Times New Roman"/>
                <a:ea typeface="Times New Roman"/>
                <a:cs typeface="Times New Roman"/>
                <a:sym typeface="Times New Roman"/>
              </a:rPr>
              <a:t> Navigation Professional...</a:t>
            </a:r>
            <a:endParaRPr sz="1800" b="0" i="0" u="none" strike="noStrike" cap="none" dirty="0">
              <a:solidFill>
                <a:srgbClr val="000000"/>
              </a:solidFill>
              <a:latin typeface="Times New Roman"/>
              <a:ea typeface="Times New Roman"/>
              <a:cs typeface="Times New Roman"/>
              <a:sym typeface="Times New Roman"/>
            </a:endParaRPr>
          </a:p>
        </p:txBody>
      </p:sp>
      <p:pic>
        <p:nvPicPr>
          <p:cNvPr id="539" name="Google Shape;539;p39" descr="BMW i8 2020 hình ảnh nội thất The driver's controls are conveniently within reach, including the Drive Mode selector buttons."/>
          <p:cNvPicPr preferRelativeResize="0"/>
          <p:nvPr/>
        </p:nvPicPr>
        <p:blipFill rotWithShape="1">
          <a:blip r:embed="rId3">
            <a:alphaModFix/>
          </a:blip>
          <a:srcRect/>
          <a:stretch/>
        </p:blipFill>
        <p:spPr>
          <a:xfrm>
            <a:off x="99060" y="565201"/>
            <a:ext cx="2206836" cy="1240740"/>
          </a:xfrm>
          <a:prstGeom prst="rect">
            <a:avLst/>
          </a:prstGeom>
          <a:noFill/>
          <a:ln>
            <a:noFill/>
          </a:ln>
        </p:spPr>
      </p:pic>
      <p:pic>
        <p:nvPicPr>
          <p:cNvPr id="540" name="Google Shape;540;p39" descr="BMW i8 2020 hình ảnh nội thất The i8 models' engaging interior design is accentuated by the standard Carbon Fiber Interior Trim."/>
          <p:cNvPicPr preferRelativeResize="0"/>
          <p:nvPr/>
        </p:nvPicPr>
        <p:blipFill rotWithShape="1">
          <a:blip r:embed="rId4">
            <a:alphaModFix/>
          </a:blip>
          <a:srcRect/>
          <a:stretch/>
        </p:blipFill>
        <p:spPr>
          <a:xfrm>
            <a:off x="2305896" y="565200"/>
            <a:ext cx="2205144" cy="1239788"/>
          </a:xfrm>
          <a:prstGeom prst="rect">
            <a:avLst/>
          </a:prstGeom>
          <a:noFill/>
          <a:ln>
            <a:noFill/>
          </a:ln>
        </p:spPr>
      </p:pic>
      <p:pic>
        <p:nvPicPr>
          <p:cNvPr id="541" name="Google Shape;541;p39" descr="BMW i8 2020 hình ảnh nội thất The standard 8.8"/>
          <p:cNvPicPr preferRelativeResize="0"/>
          <p:nvPr/>
        </p:nvPicPr>
        <p:blipFill rotWithShape="1">
          <a:blip r:embed="rId5">
            <a:alphaModFix/>
          </a:blip>
          <a:srcRect/>
          <a:stretch/>
        </p:blipFill>
        <p:spPr>
          <a:xfrm>
            <a:off x="99060" y="1804989"/>
            <a:ext cx="2210878" cy="1243012"/>
          </a:xfrm>
          <a:prstGeom prst="rect">
            <a:avLst/>
          </a:prstGeom>
          <a:noFill/>
          <a:ln>
            <a:noFill/>
          </a:ln>
        </p:spPr>
      </p:pic>
      <p:pic>
        <p:nvPicPr>
          <p:cNvPr id="542" name="Google Shape;542;p39" descr="BMW i8 2020 hình ảnh nội thất Your Head-Up Display gets a special update in SPORT mode with an rpm readout, gear indicator, and shift indicator."/>
          <p:cNvPicPr preferRelativeResize="0"/>
          <p:nvPr/>
        </p:nvPicPr>
        <p:blipFill rotWithShape="1">
          <a:blip r:embed="rId6">
            <a:alphaModFix/>
          </a:blip>
          <a:srcRect/>
          <a:stretch/>
        </p:blipFill>
        <p:spPr>
          <a:xfrm>
            <a:off x="2305897" y="1804988"/>
            <a:ext cx="2205144" cy="1239788"/>
          </a:xfrm>
          <a:prstGeom prst="rect">
            <a:avLst/>
          </a:prstGeom>
          <a:noFill/>
          <a:ln>
            <a:noFill/>
          </a:ln>
        </p:spPr>
      </p:pic>
      <p:pic>
        <p:nvPicPr>
          <p:cNvPr id="543" name="Google Shape;543;p39" descr="Hình ảnh nội thất BMW i8 2019 hình 3"/>
          <p:cNvPicPr preferRelativeResize="0"/>
          <p:nvPr/>
        </p:nvPicPr>
        <p:blipFill rotWithShape="1">
          <a:blip r:embed="rId7">
            <a:alphaModFix/>
          </a:blip>
          <a:srcRect/>
          <a:stretch/>
        </p:blipFill>
        <p:spPr>
          <a:xfrm>
            <a:off x="99061" y="3044775"/>
            <a:ext cx="2206836" cy="1465301"/>
          </a:xfrm>
          <a:prstGeom prst="rect">
            <a:avLst/>
          </a:prstGeom>
          <a:noFill/>
          <a:ln>
            <a:noFill/>
          </a:ln>
        </p:spPr>
      </p:pic>
      <p:pic>
        <p:nvPicPr>
          <p:cNvPr id="544" name="Google Shape;544;p39" descr="Hình ảnh nội thất BMW i8 2019 hình 7"/>
          <p:cNvPicPr preferRelativeResize="0"/>
          <p:nvPr/>
        </p:nvPicPr>
        <p:blipFill rotWithShape="1">
          <a:blip r:embed="rId8">
            <a:alphaModFix/>
          </a:blip>
          <a:srcRect/>
          <a:stretch/>
        </p:blipFill>
        <p:spPr>
          <a:xfrm>
            <a:off x="2305896" y="3044775"/>
            <a:ext cx="2206837" cy="1465301"/>
          </a:xfrm>
          <a:prstGeom prst="rect">
            <a:avLst/>
          </a:prstGeom>
          <a:noFill/>
          <a:ln>
            <a:noFill/>
          </a:ln>
        </p:spPr>
      </p:pic>
      <p:sp>
        <p:nvSpPr>
          <p:cNvPr id="545" name="Google Shape;545;p39"/>
          <p:cNvSpPr txBox="1"/>
          <p:nvPr/>
        </p:nvSpPr>
        <p:spPr>
          <a:xfrm>
            <a:off x="480060" y="4510076"/>
            <a:ext cx="38281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1" u="none" strike="noStrike" cap="none">
                <a:solidFill>
                  <a:srgbClr val="000000"/>
                </a:solidFill>
                <a:latin typeface="Times New Roman"/>
                <a:ea typeface="Times New Roman"/>
                <a:cs typeface="Times New Roman"/>
                <a:sym typeface="Times New Roman"/>
              </a:rPr>
              <a:t>Một số hình ảnh nội thất của BMW i8</a:t>
            </a:r>
            <a:endParaRPr sz="1800" b="0" i="1"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a:spLocks noGrp="1"/>
          </p:cNvSpPr>
          <p:nvPr>
            <p:ph type="title"/>
          </p:nvPr>
        </p:nvSpPr>
        <p:spPr>
          <a:xfrm>
            <a:off x="5030571" y="442592"/>
            <a:ext cx="33258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solidFill>
                  <a:srgbClr val="171717"/>
                </a:solidFill>
                <a:latin typeface="Times New Roman"/>
                <a:ea typeface="Times New Roman"/>
                <a:cs typeface="Times New Roman"/>
                <a:sym typeface="Times New Roman"/>
              </a:rPr>
              <a:t>Nghiên cứu tiền thiết kế</a:t>
            </a:r>
            <a:endParaRPr>
              <a:solidFill>
                <a:srgbClr val="171717"/>
              </a:solidFill>
              <a:latin typeface="Times New Roman"/>
              <a:ea typeface="Times New Roman"/>
              <a:cs typeface="Times New Roman"/>
              <a:sym typeface="Times New Roman"/>
            </a:endParaRPr>
          </a:p>
        </p:txBody>
      </p:sp>
      <p:sp>
        <p:nvSpPr>
          <p:cNvPr id="110" name="Google Shape;110;p4"/>
          <p:cNvSpPr txBox="1">
            <a:spLocks noGrp="1"/>
          </p:cNvSpPr>
          <p:nvPr>
            <p:ph type="title" idx="2"/>
          </p:nvPr>
        </p:nvSpPr>
        <p:spPr>
          <a:xfrm>
            <a:off x="4506996" y="442592"/>
            <a:ext cx="599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solidFill>
                  <a:srgbClr val="171717"/>
                </a:solidFill>
              </a:rPr>
              <a:t>01</a:t>
            </a:r>
            <a:endParaRPr>
              <a:solidFill>
                <a:srgbClr val="171717"/>
              </a:solidFill>
            </a:endParaRPr>
          </a:p>
        </p:txBody>
      </p:sp>
      <p:sp>
        <p:nvSpPr>
          <p:cNvPr id="111" name="Google Shape;111;p4"/>
          <p:cNvSpPr txBox="1">
            <a:spLocks noGrp="1"/>
          </p:cNvSpPr>
          <p:nvPr>
            <p:ph type="title" idx="3"/>
          </p:nvPr>
        </p:nvSpPr>
        <p:spPr>
          <a:xfrm>
            <a:off x="5030571" y="1192442"/>
            <a:ext cx="33258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solidFill>
                  <a:srgbClr val="171717"/>
                </a:solidFill>
                <a:latin typeface="Times New Roman"/>
                <a:ea typeface="Times New Roman"/>
                <a:cs typeface="Times New Roman"/>
                <a:sym typeface="Times New Roman"/>
              </a:rPr>
              <a:t>Nghiên cứu chủng loại sản phẩm lựa chọn</a:t>
            </a:r>
            <a:endParaRPr>
              <a:solidFill>
                <a:srgbClr val="171717"/>
              </a:solidFill>
              <a:latin typeface="Times New Roman"/>
              <a:ea typeface="Times New Roman"/>
              <a:cs typeface="Times New Roman"/>
              <a:sym typeface="Times New Roman"/>
            </a:endParaRPr>
          </a:p>
        </p:txBody>
      </p:sp>
      <p:sp>
        <p:nvSpPr>
          <p:cNvPr id="112" name="Google Shape;112;p4"/>
          <p:cNvSpPr txBox="1">
            <a:spLocks noGrp="1"/>
          </p:cNvSpPr>
          <p:nvPr>
            <p:ph type="title" idx="4"/>
          </p:nvPr>
        </p:nvSpPr>
        <p:spPr>
          <a:xfrm>
            <a:off x="4506996" y="1192442"/>
            <a:ext cx="599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solidFill>
                  <a:srgbClr val="171717"/>
                </a:solidFill>
              </a:rPr>
              <a:t>02</a:t>
            </a:r>
            <a:endParaRPr>
              <a:solidFill>
                <a:srgbClr val="171717"/>
              </a:solidFill>
            </a:endParaRPr>
          </a:p>
        </p:txBody>
      </p:sp>
      <p:sp>
        <p:nvSpPr>
          <p:cNvPr id="113" name="Google Shape;113;p4"/>
          <p:cNvSpPr txBox="1">
            <a:spLocks noGrp="1"/>
          </p:cNvSpPr>
          <p:nvPr>
            <p:ph type="title" idx="6"/>
          </p:nvPr>
        </p:nvSpPr>
        <p:spPr>
          <a:xfrm>
            <a:off x="5030571" y="2073277"/>
            <a:ext cx="33258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171717"/>
              </a:buClr>
              <a:buSzPts val="2000"/>
              <a:buNone/>
            </a:pPr>
            <a:r>
              <a:rPr lang="en-US">
                <a:solidFill>
                  <a:srgbClr val="171717"/>
                </a:solidFill>
                <a:latin typeface="Times New Roman"/>
                <a:ea typeface="Times New Roman"/>
                <a:cs typeface="Times New Roman"/>
                <a:sym typeface="Times New Roman"/>
              </a:rPr>
              <a:t>Tổng kết đánh giá về sản phẩm lựa chọn</a:t>
            </a:r>
            <a:endParaRPr>
              <a:solidFill>
                <a:srgbClr val="171717"/>
              </a:solidFill>
              <a:latin typeface="Times New Roman"/>
              <a:ea typeface="Times New Roman"/>
              <a:cs typeface="Times New Roman"/>
              <a:sym typeface="Times New Roman"/>
            </a:endParaRPr>
          </a:p>
        </p:txBody>
      </p:sp>
      <p:sp>
        <p:nvSpPr>
          <p:cNvPr id="114" name="Google Shape;114;p4"/>
          <p:cNvSpPr txBox="1">
            <a:spLocks noGrp="1"/>
          </p:cNvSpPr>
          <p:nvPr>
            <p:ph type="title" idx="7"/>
          </p:nvPr>
        </p:nvSpPr>
        <p:spPr>
          <a:xfrm>
            <a:off x="4506996" y="2073277"/>
            <a:ext cx="599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solidFill>
                  <a:srgbClr val="171717"/>
                </a:solidFill>
              </a:rPr>
              <a:t>03</a:t>
            </a:r>
            <a:endParaRPr>
              <a:solidFill>
                <a:srgbClr val="171717"/>
              </a:solidFill>
            </a:endParaRPr>
          </a:p>
        </p:txBody>
      </p:sp>
      <p:sp>
        <p:nvSpPr>
          <p:cNvPr id="115" name="Google Shape;115;p4"/>
          <p:cNvSpPr txBox="1">
            <a:spLocks noGrp="1"/>
          </p:cNvSpPr>
          <p:nvPr>
            <p:ph type="title" idx="9"/>
          </p:nvPr>
        </p:nvSpPr>
        <p:spPr>
          <a:xfrm>
            <a:off x="5030571" y="2954112"/>
            <a:ext cx="33258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solidFill>
                  <a:srgbClr val="171717"/>
                </a:solidFill>
                <a:latin typeface="Times New Roman"/>
                <a:ea typeface="Times New Roman"/>
                <a:cs typeface="Times New Roman"/>
                <a:sym typeface="Times New Roman"/>
              </a:rPr>
              <a:t>Đề xuất phương án cải tiến sản phẩm</a:t>
            </a:r>
            <a:endParaRPr>
              <a:solidFill>
                <a:srgbClr val="171717"/>
              </a:solidFill>
              <a:latin typeface="Times New Roman"/>
              <a:ea typeface="Times New Roman"/>
              <a:cs typeface="Times New Roman"/>
              <a:sym typeface="Times New Roman"/>
            </a:endParaRPr>
          </a:p>
        </p:txBody>
      </p:sp>
      <p:sp>
        <p:nvSpPr>
          <p:cNvPr id="116" name="Google Shape;116;p4"/>
          <p:cNvSpPr txBox="1">
            <a:spLocks noGrp="1"/>
          </p:cNvSpPr>
          <p:nvPr>
            <p:ph type="title" idx="13"/>
          </p:nvPr>
        </p:nvSpPr>
        <p:spPr>
          <a:xfrm>
            <a:off x="4506996" y="2954112"/>
            <a:ext cx="599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solidFill>
                  <a:srgbClr val="171717"/>
                </a:solidFill>
              </a:rPr>
              <a:t>04</a:t>
            </a:r>
            <a:endParaRPr>
              <a:solidFill>
                <a:srgbClr val="171717"/>
              </a:solidFill>
            </a:endParaRPr>
          </a:p>
        </p:txBody>
      </p:sp>
      <p:cxnSp>
        <p:nvCxnSpPr>
          <p:cNvPr id="117" name="Google Shape;117;p4"/>
          <p:cNvCxnSpPr/>
          <p:nvPr/>
        </p:nvCxnSpPr>
        <p:spPr>
          <a:xfrm flipH="1">
            <a:off x="5162996" y="916142"/>
            <a:ext cx="3017400" cy="7200"/>
          </a:xfrm>
          <a:prstGeom prst="straightConnector1">
            <a:avLst/>
          </a:prstGeom>
          <a:noFill/>
          <a:ln w="9525" cap="flat" cmpd="sng">
            <a:solidFill>
              <a:schemeClr val="dk1"/>
            </a:solidFill>
            <a:prstDash val="solid"/>
            <a:round/>
            <a:headEnd type="none" w="sm" len="sm"/>
            <a:tailEnd type="none" w="sm" len="sm"/>
          </a:ln>
        </p:spPr>
      </p:cxnSp>
      <p:cxnSp>
        <p:nvCxnSpPr>
          <p:cNvPr id="118" name="Google Shape;118;p4"/>
          <p:cNvCxnSpPr/>
          <p:nvPr/>
        </p:nvCxnSpPr>
        <p:spPr>
          <a:xfrm flipH="1">
            <a:off x="5162996" y="2665103"/>
            <a:ext cx="3017400" cy="7200"/>
          </a:xfrm>
          <a:prstGeom prst="straightConnector1">
            <a:avLst/>
          </a:prstGeom>
          <a:noFill/>
          <a:ln w="9525" cap="flat" cmpd="sng">
            <a:solidFill>
              <a:schemeClr val="dk1"/>
            </a:solidFill>
            <a:prstDash val="solid"/>
            <a:round/>
            <a:headEnd type="none" w="sm" len="sm"/>
            <a:tailEnd type="none" w="sm" len="sm"/>
          </a:ln>
        </p:spPr>
      </p:cxnSp>
      <p:cxnSp>
        <p:nvCxnSpPr>
          <p:cNvPr id="119" name="Google Shape;119;p4"/>
          <p:cNvCxnSpPr/>
          <p:nvPr/>
        </p:nvCxnSpPr>
        <p:spPr>
          <a:xfrm flipH="1">
            <a:off x="5162996" y="1797863"/>
            <a:ext cx="3017400" cy="7200"/>
          </a:xfrm>
          <a:prstGeom prst="straightConnector1">
            <a:avLst/>
          </a:prstGeom>
          <a:noFill/>
          <a:ln w="9525" cap="flat" cmpd="sng">
            <a:solidFill>
              <a:schemeClr val="dk1"/>
            </a:solidFill>
            <a:prstDash val="solid"/>
            <a:round/>
            <a:headEnd type="none" w="sm" len="sm"/>
            <a:tailEnd type="none" w="sm" len="sm"/>
          </a:ln>
        </p:spPr>
      </p:cxnSp>
      <p:cxnSp>
        <p:nvCxnSpPr>
          <p:cNvPr id="120" name="Google Shape;120;p4"/>
          <p:cNvCxnSpPr/>
          <p:nvPr/>
        </p:nvCxnSpPr>
        <p:spPr>
          <a:xfrm flipH="1">
            <a:off x="5162996" y="3573904"/>
            <a:ext cx="3017400" cy="7200"/>
          </a:xfrm>
          <a:prstGeom prst="straightConnector1">
            <a:avLst/>
          </a:prstGeom>
          <a:noFill/>
          <a:ln w="9525" cap="flat" cmpd="sng">
            <a:solidFill>
              <a:schemeClr val="dk1"/>
            </a:solidFill>
            <a:prstDash val="solid"/>
            <a:round/>
            <a:headEnd type="none" w="sm" len="sm"/>
            <a:tailEnd type="none" w="sm" len="sm"/>
          </a:ln>
        </p:spPr>
      </p:cxnSp>
      <p:pic>
        <p:nvPicPr>
          <p:cNvPr id="121" name="Google Shape;121;p4" descr="Xe BMW i8 mở cửa bằng điều khiển trắng"/>
          <p:cNvPicPr preferRelativeResize="0"/>
          <p:nvPr/>
        </p:nvPicPr>
        <p:blipFill rotWithShape="1">
          <a:blip r:embed="rId3">
            <a:alphaModFix/>
          </a:blip>
          <a:srcRect/>
          <a:stretch/>
        </p:blipFill>
        <p:spPr>
          <a:xfrm>
            <a:off x="0" y="623315"/>
            <a:ext cx="3985260" cy="3985260"/>
          </a:xfrm>
          <a:prstGeom prst="rect">
            <a:avLst/>
          </a:prstGeom>
          <a:noFill/>
          <a:ln>
            <a:noFill/>
          </a:ln>
        </p:spPr>
      </p:pic>
      <p:sp>
        <p:nvSpPr>
          <p:cNvPr id="122" name="Google Shape;122;p4"/>
          <p:cNvSpPr txBox="1"/>
          <p:nvPr/>
        </p:nvSpPr>
        <p:spPr>
          <a:xfrm>
            <a:off x="5030571" y="3834947"/>
            <a:ext cx="3325800" cy="5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inzel"/>
              <a:buNone/>
            </a:pPr>
            <a:r>
              <a:rPr lang="en-US" sz="2000" b="0" i="0" u="none" strike="noStrike" cap="none">
                <a:solidFill>
                  <a:srgbClr val="171717"/>
                </a:solidFill>
                <a:latin typeface="Times New Roman"/>
                <a:ea typeface="Times New Roman"/>
                <a:cs typeface="Times New Roman"/>
                <a:sym typeface="Times New Roman"/>
              </a:rPr>
              <a:t>Tổng kết</a:t>
            </a:r>
            <a:endParaRPr sz="2000" b="0" i="0" u="none" strike="noStrike" cap="none">
              <a:solidFill>
                <a:srgbClr val="171717"/>
              </a:solidFill>
              <a:latin typeface="Times New Roman"/>
              <a:ea typeface="Times New Roman"/>
              <a:cs typeface="Times New Roman"/>
              <a:sym typeface="Times New Roman"/>
            </a:endParaRPr>
          </a:p>
        </p:txBody>
      </p:sp>
      <p:sp>
        <p:nvSpPr>
          <p:cNvPr id="123" name="Google Shape;123;p4"/>
          <p:cNvSpPr txBox="1"/>
          <p:nvPr/>
        </p:nvSpPr>
        <p:spPr>
          <a:xfrm>
            <a:off x="4506996" y="3834947"/>
            <a:ext cx="599700" cy="5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Cinzel"/>
              <a:buNone/>
            </a:pPr>
            <a:r>
              <a:rPr lang="en-US" sz="2500" b="1" i="0" u="none" strike="noStrike" cap="none">
                <a:solidFill>
                  <a:srgbClr val="171717"/>
                </a:solidFill>
                <a:latin typeface="Cinzel"/>
                <a:ea typeface="Cinzel"/>
                <a:cs typeface="Cinzel"/>
                <a:sym typeface="Cinzel"/>
              </a:rPr>
              <a:t>05</a:t>
            </a:r>
            <a:endParaRPr sz="2500" b="1" i="0" u="none" strike="noStrike" cap="none">
              <a:solidFill>
                <a:srgbClr val="171717"/>
              </a:solidFill>
              <a:latin typeface="Cinzel"/>
              <a:ea typeface="Cinzel"/>
              <a:cs typeface="Cinzel"/>
              <a:sym typeface="Cinzel"/>
            </a:endParaRPr>
          </a:p>
        </p:txBody>
      </p:sp>
      <p:cxnSp>
        <p:nvCxnSpPr>
          <p:cNvPr id="124" name="Google Shape;124;p4"/>
          <p:cNvCxnSpPr/>
          <p:nvPr/>
        </p:nvCxnSpPr>
        <p:spPr>
          <a:xfrm flipH="1">
            <a:off x="5162996" y="4308497"/>
            <a:ext cx="3017400" cy="720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0"/>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1" name="Google Shape;551;p40"/>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552" name="Google Shape;552;p40"/>
          <p:cNvSpPr txBox="1"/>
          <p:nvPr/>
        </p:nvSpPr>
        <p:spPr>
          <a:xfrm>
            <a:off x="423915" y="1044242"/>
            <a:ext cx="4696122"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Kích thước tổng thể: 4696x1943x1290mm </a:t>
            </a: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Phong cách thiết kế: Mẫu xe thể thao</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Triết lý thiết kế: BMW iLifeDrive</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Xe có kết cấu cân bằng, đối xứng, là sự kết hợp của các khối cầu, trụ, chữ nhật,….</a:t>
            </a:r>
            <a:endParaRPr sz="1800" b="0" i="0" u="none" strike="noStrike" cap="none">
              <a:solidFill>
                <a:srgbClr val="000000"/>
              </a:solidFill>
              <a:latin typeface="Times New Roman"/>
              <a:ea typeface="Times New Roman"/>
              <a:cs typeface="Times New Roman"/>
              <a:sym typeface="Times New Roman"/>
            </a:endParaRPr>
          </a:p>
        </p:txBody>
      </p:sp>
      <p:pic>
        <p:nvPicPr>
          <p:cNvPr id="553" name="Google Shape;553;p40"/>
          <p:cNvPicPr preferRelativeResize="0"/>
          <p:nvPr/>
        </p:nvPicPr>
        <p:blipFill rotWithShape="1">
          <a:blip r:embed="rId3">
            <a:alphaModFix/>
          </a:blip>
          <a:srcRect/>
          <a:stretch/>
        </p:blipFill>
        <p:spPr>
          <a:xfrm>
            <a:off x="841086" y="2647278"/>
            <a:ext cx="2506980" cy="1843595"/>
          </a:xfrm>
          <a:prstGeom prst="rect">
            <a:avLst/>
          </a:prstGeom>
          <a:noFill/>
          <a:ln>
            <a:noFill/>
          </a:ln>
        </p:spPr>
      </p:pic>
      <p:pic>
        <p:nvPicPr>
          <p:cNvPr id="554" name="Google Shape;554;p40"/>
          <p:cNvPicPr preferRelativeResize="0"/>
          <p:nvPr/>
        </p:nvPicPr>
        <p:blipFill rotWithShape="1">
          <a:blip r:embed="rId4">
            <a:alphaModFix/>
          </a:blip>
          <a:srcRect/>
          <a:stretch/>
        </p:blipFill>
        <p:spPr>
          <a:xfrm>
            <a:off x="3319069" y="2647278"/>
            <a:ext cx="2506980" cy="1843595"/>
          </a:xfrm>
          <a:prstGeom prst="rect">
            <a:avLst/>
          </a:prstGeom>
          <a:noFill/>
          <a:ln>
            <a:noFill/>
          </a:ln>
        </p:spPr>
      </p:pic>
      <p:pic>
        <p:nvPicPr>
          <p:cNvPr id="555" name="Google Shape;555;p40" descr="BMW I8 Roadster 2021 – Auto 568"/>
          <p:cNvPicPr preferRelativeResize="0"/>
          <p:nvPr/>
        </p:nvPicPr>
        <p:blipFill rotWithShape="1">
          <a:blip r:embed="rId5">
            <a:alphaModFix/>
          </a:blip>
          <a:srcRect/>
          <a:stretch/>
        </p:blipFill>
        <p:spPr>
          <a:xfrm>
            <a:off x="5380716" y="565200"/>
            <a:ext cx="2671351" cy="1830662"/>
          </a:xfrm>
          <a:prstGeom prst="rect">
            <a:avLst/>
          </a:prstGeom>
          <a:noFill/>
          <a:ln>
            <a:noFill/>
          </a:ln>
        </p:spPr>
      </p:pic>
      <p:pic>
        <p:nvPicPr>
          <p:cNvPr id="556" name="Google Shape;556;p40" descr="BMW I8 Roadster 2021 – Auto 568"/>
          <p:cNvPicPr preferRelativeResize="0"/>
          <p:nvPr/>
        </p:nvPicPr>
        <p:blipFill rotWithShape="1">
          <a:blip r:embed="rId6">
            <a:alphaModFix/>
          </a:blip>
          <a:srcRect/>
          <a:stretch/>
        </p:blipFill>
        <p:spPr>
          <a:xfrm>
            <a:off x="5826049" y="2648788"/>
            <a:ext cx="2688020" cy="1842085"/>
          </a:xfrm>
          <a:prstGeom prst="rect">
            <a:avLst/>
          </a:prstGeom>
          <a:noFill/>
          <a:ln>
            <a:noFill/>
          </a:ln>
        </p:spPr>
      </p:pic>
      <p:sp>
        <p:nvSpPr>
          <p:cNvPr id="557" name="Google Shape;557;p40"/>
          <p:cNvSpPr txBox="1"/>
          <p:nvPr/>
        </p:nvSpPr>
        <p:spPr>
          <a:xfrm>
            <a:off x="1092546" y="4492712"/>
            <a:ext cx="225552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Mặt trước BMW i8</a:t>
            </a:r>
            <a:endParaRPr sz="1600" b="0" i="1" u="none" strike="noStrike" cap="none">
              <a:solidFill>
                <a:srgbClr val="000000"/>
              </a:solidFill>
              <a:latin typeface="Times New Roman"/>
              <a:ea typeface="Times New Roman"/>
              <a:cs typeface="Times New Roman"/>
              <a:sym typeface="Times New Roman"/>
            </a:endParaRPr>
          </a:p>
        </p:txBody>
      </p:sp>
      <p:sp>
        <p:nvSpPr>
          <p:cNvPr id="558" name="Google Shape;558;p40"/>
          <p:cNvSpPr txBox="1"/>
          <p:nvPr/>
        </p:nvSpPr>
        <p:spPr>
          <a:xfrm>
            <a:off x="8069739" y="1313851"/>
            <a:ext cx="107426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Mặt bên BMW i8</a:t>
            </a:r>
            <a:endParaRPr sz="1600" b="0" i="1" u="none" strike="noStrike" cap="none">
              <a:solidFill>
                <a:srgbClr val="000000"/>
              </a:solidFill>
              <a:latin typeface="Times New Roman"/>
              <a:ea typeface="Times New Roman"/>
              <a:cs typeface="Times New Roman"/>
              <a:sym typeface="Times New Roman"/>
            </a:endParaRPr>
          </a:p>
        </p:txBody>
      </p:sp>
      <p:sp>
        <p:nvSpPr>
          <p:cNvPr id="559" name="Google Shape;559;p40"/>
          <p:cNvSpPr txBox="1"/>
          <p:nvPr/>
        </p:nvSpPr>
        <p:spPr>
          <a:xfrm>
            <a:off x="6258549" y="4483250"/>
            <a:ext cx="225552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Mặt trên BMW i8</a:t>
            </a:r>
            <a:endParaRPr sz="1600" b="0" i="1" u="none" strike="noStrike" cap="none">
              <a:solidFill>
                <a:srgbClr val="000000"/>
              </a:solidFill>
              <a:latin typeface="Times New Roman"/>
              <a:ea typeface="Times New Roman"/>
              <a:cs typeface="Times New Roman"/>
              <a:sym typeface="Times New Roman"/>
            </a:endParaRPr>
          </a:p>
        </p:txBody>
      </p:sp>
      <p:sp>
        <p:nvSpPr>
          <p:cNvPr id="560" name="Google Shape;560;p40"/>
          <p:cNvSpPr txBox="1"/>
          <p:nvPr/>
        </p:nvSpPr>
        <p:spPr>
          <a:xfrm>
            <a:off x="3623869" y="4463288"/>
            <a:ext cx="225552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Mặt sau BMW i8</a:t>
            </a:r>
            <a:endParaRPr sz="1600" b="0" i="1" u="none" strike="noStrike" cap="none">
              <a:solidFill>
                <a:srgbClr val="000000"/>
              </a:solidFill>
              <a:latin typeface="Times New Roman"/>
              <a:ea typeface="Times New Roman"/>
              <a:cs typeface="Times New Roman"/>
              <a:sym typeface="Times New Roman"/>
            </a:endParaRPr>
          </a:p>
        </p:txBody>
      </p:sp>
      <p:sp>
        <p:nvSpPr>
          <p:cNvPr id="561" name="Google Shape;561;p40"/>
          <p:cNvSpPr txBox="1"/>
          <p:nvPr/>
        </p:nvSpPr>
        <p:spPr>
          <a:xfrm>
            <a:off x="609602" y="604190"/>
            <a:ext cx="3962400" cy="401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Tổng thể về hình dáng và cấu trúc</a:t>
            </a:r>
            <a:endParaRPr>
              <a:solidFill>
                <a:srgbClr val="FFC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1"/>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7" name="Google Shape;567;p41"/>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grpSp>
        <p:nvGrpSpPr>
          <p:cNvPr id="568" name="Google Shape;568;p41"/>
          <p:cNvGrpSpPr/>
          <p:nvPr/>
        </p:nvGrpSpPr>
        <p:grpSpPr>
          <a:xfrm>
            <a:off x="194544" y="1540926"/>
            <a:ext cx="4317421" cy="2157006"/>
            <a:chOff x="0" y="919120"/>
            <a:chExt cx="4571999" cy="2366669"/>
          </a:xfrm>
        </p:grpSpPr>
        <p:sp>
          <p:nvSpPr>
            <p:cNvPr id="569" name="Google Shape;569;p41"/>
            <p:cNvSpPr/>
            <p:nvPr/>
          </p:nvSpPr>
          <p:spPr>
            <a:xfrm>
              <a:off x="0" y="919120"/>
              <a:ext cx="4571999" cy="2366669"/>
            </a:xfrm>
            <a:prstGeom prst="roundRect">
              <a:avLst>
                <a:gd name="adj" fmla="val 16667"/>
              </a:avLst>
            </a:prstGeom>
            <a:solidFill>
              <a:schemeClr val="accent5"/>
            </a:solidFill>
            <a:ln w="76200" cap="flat" cmpd="sng">
              <a:solidFill>
                <a:srgbClr val="17171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p:txBody>
        </p:sp>
        <p:pic>
          <p:nvPicPr>
            <p:cNvPr id="570" name="Google Shape;570;p41" descr="2018 BMW i8 E-Copper Review - (The Future of Supercars)"/>
            <p:cNvPicPr preferRelativeResize="0"/>
            <p:nvPr/>
          </p:nvPicPr>
          <p:blipFill rotWithShape="1">
            <a:blip r:embed="rId3">
              <a:alphaModFix/>
            </a:blip>
            <a:srcRect/>
            <a:stretch/>
          </p:blipFill>
          <p:spPr>
            <a:xfrm>
              <a:off x="2429611" y="1184214"/>
              <a:ext cx="1900678" cy="1266802"/>
            </a:xfrm>
            <a:prstGeom prst="rect">
              <a:avLst/>
            </a:prstGeom>
            <a:noFill/>
            <a:ln w="9525" cap="flat" cmpd="sng">
              <a:solidFill>
                <a:srgbClr val="171717"/>
              </a:solidFill>
              <a:prstDash val="solid"/>
              <a:round/>
              <a:headEnd type="none" w="sm" len="sm"/>
              <a:tailEnd type="none" w="sm" len="sm"/>
            </a:ln>
          </p:spPr>
        </p:pic>
      </p:grpSp>
      <p:sp>
        <p:nvSpPr>
          <p:cNvPr id="571" name="Google Shape;571;p41"/>
          <p:cNvSpPr txBox="1"/>
          <p:nvPr/>
        </p:nvSpPr>
        <p:spPr>
          <a:xfrm>
            <a:off x="931273" y="1648512"/>
            <a:ext cx="1703700" cy="4011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Bánh xe</a:t>
            </a:r>
            <a:endParaRPr>
              <a:solidFill>
                <a:srgbClr val="FFC000"/>
              </a:solidFill>
            </a:endParaRPr>
          </a:p>
        </p:txBody>
      </p:sp>
      <p:sp>
        <p:nvSpPr>
          <p:cNvPr id="572" name="Google Shape;572;p41"/>
          <p:cNvSpPr txBox="1"/>
          <p:nvPr/>
        </p:nvSpPr>
        <p:spPr>
          <a:xfrm>
            <a:off x="381864" y="2062448"/>
            <a:ext cx="2130777"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Mô tả: </a:t>
            </a:r>
            <a:r>
              <a:rPr lang="en-US" sz="1600" b="0" i="0" u="none" strike="noStrike" cap="none">
                <a:solidFill>
                  <a:srgbClr val="000000"/>
                </a:solidFill>
                <a:latin typeface="Times New Roman"/>
                <a:ea typeface="Times New Roman"/>
                <a:cs typeface="Times New Roman"/>
                <a:sym typeface="Times New Roman"/>
              </a:rPr>
              <a:t>Bánh xe có kết cấu động, là biến thể của hình cầu. </a:t>
            </a:r>
            <a:endParaRPr/>
          </a:p>
        </p:txBody>
      </p:sp>
      <p:sp>
        <p:nvSpPr>
          <p:cNvPr id="573" name="Google Shape;573;p41"/>
          <p:cNvSpPr txBox="1"/>
          <p:nvPr/>
        </p:nvSpPr>
        <p:spPr>
          <a:xfrm>
            <a:off x="401116" y="2933847"/>
            <a:ext cx="414294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Yếu tố biểu đạt: </a:t>
            </a:r>
            <a:r>
              <a:rPr lang="en-US" sz="1600" b="0" i="0" u="none" strike="noStrike" cap="none">
                <a:solidFill>
                  <a:srgbClr val="000000"/>
                </a:solidFill>
                <a:latin typeface="Times New Roman"/>
                <a:ea typeface="Times New Roman"/>
                <a:cs typeface="Times New Roman"/>
                <a:sym typeface="Times New Roman"/>
              </a:rPr>
              <a:t>Là sự linh hoạt trong chuyển động </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pic>
        <p:nvPicPr>
          <p:cNvPr id="574" name="Google Shape;574;p41" descr="Wheelarch trim for BMW i8 I12, i8 Coupe (USA) | BMW spare parts"/>
          <p:cNvPicPr preferRelativeResize="0"/>
          <p:nvPr/>
        </p:nvPicPr>
        <p:blipFill rotWithShape="1">
          <a:blip r:embed="rId4">
            <a:alphaModFix/>
          </a:blip>
          <a:srcRect/>
          <a:stretch/>
        </p:blipFill>
        <p:spPr>
          <a:xfrm>
            <a:off x="5679694" y="760576"/>
            <a:ext cx="2459299" cy="1721510"/>
          </a:xfrm>
          <a:prstGeom prst="rect">
            <a:avLst/>
          </a:prstGeom>
          <a:noFill/>
          <a:ln>
            <a:noFill/>
          </a:ln>
        </p:spPr>
      </p:pic>
      <p:sp>
        <p:nvSpPr>
          <p:cNvPr id="575" name="Google Shape;575;p41"/>
          <p:cNvSpPr/>
          <p:nvPr/>
        </p:nvSpPr>
        <p:spPr>
          <a:xfrm>
            <a:off x="4750634" y="2524592"/>
            <a:ext cx="4317421" cy="2157006"/>
          </a:xfrm>
          <a:prstGeom prst="roundRect">
            <a:avLst>
              <a:gd name="adj" fmla="val 16667"/>
            </a:avLst>
          </a:prstGeom>
          <a:solidFill>
            <a:schemeClr val="accent5"/>
          </a:solidFill>
          <a:ln w="76200" cap="flat" cmpd="sng">
            <a:solidFill>
              <a:srgbClr val="17171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p:txBody>
      </p:sp>
      <p:sp>
        <p:nvSpPr>
          <p:cNvPr id="576" name="Google Shape;576;p41"/>
          <p:cNvSpPr txBox="1"/>
          <p:nvPr/>
        </p:nvSpPr>
        <p:spPr>
          <a:xfrm>
            <a:off x="5072668" y="3204323"/>
            <a:ext cx="3825240" cy="1631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Mô tả: </a:t>
            </a:r>
            <a:r>
              <a:rPr lang="en-US" sz="1600" b="0" i="0" u="none" strike="noStrike" cap="none">
                <a:solidFill>
                  <a:srgbClr val="000000"/>
                </a:solidFill>
                <a:latin typeface="Times New Roman"/>
                <a:ea typeface="Times New Roman"/>
                <a:cs typeface="Times New Roman"/>
                <a:sym typeface="Times New Roman"/>
              </a:rPr>
              <a:t>Vòm bánh xe có kết cấu tĩnh, là biến thể của hình trụ, bao bọc bánh xe, là phần chuyển tiếp khối </a:t>
            </a:r>
            <a:br>
              <a:rPr lang="en-US" sz="1600" b="0" i="0" u="none" strike="noStrike" cap="none">
                <a:solidFill>
                  <a:srgbClr val="000000"/>
                </a:solidFill>
                <a:latin typeface="Times New Roman"/>
                <a:ea typeface="Times New Roman"/>
                <a:cs typeface="Times New Roman"/>
                <a:sym typeface="Times New Roman"/>
              </a:rPr>
            </a:br>
            <a:r>
              <a:rPr lang="en-US" sz="1800" b="1" i="1" u="none" strike="noStrike" cap="none">
                <a:solidFill>
                  <a:srgbClr val="000000"/>
                </a:solidFill>
                <a:latin typeface="Times New Roman"/>
                <a:ea typeface="Times New Roman"/>
                <a:cs typeface="Times New Roman"/>
                <a:sym typeface="Times New Roman"/>
              </a:rPr>
              <a:t>Yếu tố biểu đạt: </a:t>
            </a:r>
            <a:r>
              <a:rPr lang="en-US" sz="1600" b="0" i="0" u="none" strike="noStrike" cap="none">
                <a:solidFill>
                  <a:srgbClr val="000000"/>
                </a:solidFill>
                <a:latin typeface="Times New Roman"/>
                <a:ea typeface="Times New Roman"/>
                <a:cs typeface="Times New Roman"/>
                <a:sym typeface="Times New Roman"/>
              </a:rPr>
              <a:t>Giúp bảo vệ bánh xe, đem lại trải nghiệm an toàn </a:t>
            </a:r>
            <a:br>
              <a:rPr lang="en-US" sz="1600" b="0" i="0" u="none" strike="noStrike" cap="none">
                <a:solidFill>
                  <a:srgbClr val="000000"/>
                </a:solidFill>
                <a:latin typeface="Times New Roman"/>
                <a:ea typeface="Times New Roman"/>
                <a:cs typeface="Times New Roman"/>
                <a:sym typeface="Times New Roman"/>
              </a:rPr>
            </a:br>
            <a:endParaRPr sz="1600" b="0" i="0" u="none" strike="noStrike" cap="none">
              <a:solidFill>
                <a:srgbClr val="000000"/>
              </a:solidFill>
              <a:latin typeface="Times New Roman"/>
              <a:ea typeface="Times New Roman"/>
              <a:cs typeface="Times New Roman"/>
              <a:sym typeface="Times New Roman"/>
            </a:endParaRPr>
          </a:p>
        </p:txBody>
      </p:sp>
      <p:sp>
        <p:nvSpPr>
          <p:cNvPr id="577" name="Google Shape;577;p41"/>
          <p:cNvSpPr txBox="1"/>
          <p:nvPr/>
        </p:nvSpPr>
        <p:spPr>
          <a:xfrm>
            <a:off x="5619531" y="2760755"/>
            <a:ext cx="1703786" cy="401062"/>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Vòm bánh xe</a:t>
            </a:r>
            <a:endParaRPr>
              <a:solidFill>
                <a:srgbClr val="FFC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2"/>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3" name="Google Shape;583;p42"/>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584" name="Google Shape;584;p42"/>
          <p:cNvSpPr/>
          <p:nvPr/>
        </p:nvSpPr>
        <p:spPr>
          <a:xfrm>
            <a:off x="194544" y="919820"/>
            <a:ext cx="4317421" cy="3507399"/>
          </a:xfrm>
          <a:prstGeom prst="roundRect">
            <a:avLst>
              <a:gd name="adj" fmla="val 16667"/>
            </a:avLst>
          </a:prstGeom>
          <a:solidFill>
            <a:schemeClr val="accent5"/>
          </a:solidFill>
          <a:ln w="76200" cap="flat" cmpd="sng">
            <a:solidFill>
              <a:srgbClr val="17171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p:txBody>
      </p:sp>
      <p:sp>
        <p:nvSpPr>
          <p:cNvPr id="585" name="Google Shape;585;p42"/>
          <p:cNvSpPr txBox="1"/>
          <p:nvPr/>
        </p:nvSpPr>
        <p:spPr>
          <a:xfrm>
            <a:off x="380480" y="1811893"/>
            <a:ext cx="1703786" cy="401062"/>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Thân xe</a:t>
            </a:r>
            <a:endParaRPr>
              <a:solidFill>
                <a:srgbClr val="FFC000"/>
              </a:solidFill>
            </a:endParaRPr>
          </a:p>
        </p:txBody>
      </p:sp>
      <p:sp>
        <p:nvSpPr>
          <p:cNvPr id="586" name="Google Shape;586;p42"/>
          <p:cNvSpPr txBox="1"/>
          <p:nvPr/>
        </p:nvSpPr>
        <p:spPr>
          <a:xfrm>
            <a:off x="427446" y="2983223"/>
            <a:ext cx="3980747"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rgbClr val="000000"/>
                </a:solidFill>
                <a:latin typeface="Times New Roman"/>
                <a:ea typeface="Times New Roman"/>
                <a:cs typeface="Times New Roman"/>
                <a:sym typeface="Times New Roman"/>
              </a:rPr>
              <a:t>Mô tả: </a:t>
            </a:r>
            <a:r>
              <a:rPr lang="en-US" sz="1600" b="0" i="0" u="none" strike="noStrike" cap="none">
                <a:solidFill>
                  <a:srgbClr val="000000"/>
                </a:solidFill>
                <a:latin typeface="Times New Roman"/>
                <a:ea typeface="Times New Roman"/>
                <a:cs typeface="Times New Roman"/>
                <a:sym typeface="Times New Roman"/>
              </a:rPr>
              <a:t>Thân xe có kết cấu tĩnh là biến thể hình chữ nhật, kết hợp với đường cong , và đường thẳng</a:t>
            </a:r>
            <a:endParaRPr/>
          </a:p>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rgbClr val="000000"/>
                </a:solidFill>
                <a:latin typeface="Times New Roman"/>
                <a:ea typeface="Times New Roman"/>
                <a:cs typeface="Times New Roman"/>
                <a:sym typeface="Times New Roman"/>
              </a:rPr>
              <a:t>Yếu tố biểu đạt: </a:t>
            </a:r>
            <a:r>
              <a:rPr lang="en-US" sz="1600" b="0" i="0" u="none" strike="noStrike" cap="none">
                <a:solidFill>
                  <a:srgbClr val="000000"/>
                </a:solidFill>
                <a:latin typeface="Times New Roman"/>
                <a:ea typeface="Times New Roman"/>
                <a:cs typeface="Times New Roman"/>
                <a:sym typeface="Times New Roman"/>
              </a:rPr>
              <a:t>Thể hiện cá tính của xe: sự mạnh mẽ,  năng động,….</a:t>
            </a:r>
            <a:endParaRPr/>
          </a:p>
        </p:txBody>
      </p:sp>
      <p:pic>
        <p:nvPicPr>
          <p:cNvPr id="587" name="Google Shape;587;p42" descr="BMW i8 Roadster: Roofless and ready - Online Car Marketplace for Used &amp; New  Cars"/>
          <p:cNvPicPr preferRelativeResize="0"/>
          <p:nvPr/>
        </p:nvPicPr>
        <p:blipFill rotWithShape="1">
          <a:blip r:embed="rId3">
            <a:alphaModFix/>
          </a:blip>
          <a:srcRect/>
          <a:stretch/>
        </p:blipFill>
        <p:spPr>
          <a:xfrm>
            <a:off x="1572823" y="1199090"/>
            <a:ext cx="2587698" cy="1725132"/>
          </a:xfrm>
          <a:prstGeom prst="rect">
            <a:avLst/>
          </a:prstGeom>
          <a:noFill/>
          <a:ln>
            <a:noFill/>
          </a:ln>
        </p:spPr>
      </p:pic>
      <p:pic>
        <p:nvPicPr>
          <p:cNvPr id="588" name="Google Shape;588;p42" descr="BMW i design DNA - Page 23 - Car Body Design"/>
          <p:cNvPicPr preferRelativeResize="0"/>
          <p:nvPr/>
        </p:nvPicPr>
        <p:blipFill rotWithShape="1">
          <a:blip r:embed="rId4">
            <a:alphaModFix/>
          </a:blip>
          <a:srcRect/>
          <a:stretch/>
        </p:blipFill>
        <p:spPr>
          <a:xfrm>
            <a:off x="5043866" y="743349"/>
            <a:ext cx="3871533" cy="2736959"/>
          </a:xfrm>
          <a:prstGeom prst="rect">
            <a:avLst/>
          </a:prstGeom>
          <a:noFill/>
          <a:ln>
            <a:noFill/>
          </a:ln>
        </p:spPr>
      </p:pic>
      <p:sp>
        <p:nvSpPr>
          <p:cNvPr id="589" name="Google Shape;589;p42"/>
          <p:cNvSpPr txBox="1"/>
          <p:nvPr/>
        </p:nvSpPr>
        <p:spPr>
          <a:xfrm>
            <a:off x="4744867" y="3319783"/>
            <a:ext cx="4118690" cy="1138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Góc nhìn từ trên xuống: </a:t>
            </a:r>
            <a:r>
              <a:rPr lang="en-US" sz="1600" b="0" i="0" u="none" strike="noStrike" cap="none">
                <a:solidFill>
                  <a:srgbClr val="000000"/>
                </a:solidFill>
                <a:latin typeface="Times New Roman"/>
                <a:ea typeface="Times New Roman"/>
                <a:cs typeface="Times New Roman"/>
                <a:sym typeface="Times New Roman"/>
              </a:rPr>
              <a:t>Có hình dáng giống hình hộp chắc chắn</a:t>
            </a:r>
            <a:endParaRPr sz="16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Góc bên hông: </a:t>
            </a:r>
            <a:r>
              <a:rPr lang="en-US" sz="1600" b="0" i="0" u="none" strike="noStrike" cap="none">
                <a:solidFill>
                  <a:srgbClr val="000000"/>
                </a:solidFill>
                <a:latin typeface="Times New Roman"/>
                <a:ea typeface="Times New Roman"/>
                <a:cs typeface="Times New Roman"/>
                <a:sym typeface="Times New Roman"/>
              </a:rPr>
              <a:t>Biến thể hình hộp tạo dạng uốn lượn giúp tăng tính khí động học cho xe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3"/>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5" name="Google Shape;595;p43"/>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596" name="Google Shape;596;p43"/>
          <p:cNvSpPr txBox="1"/>
          <p:nvPr/>
        </p:nvSpPr>
        <p:spPr>
          <a:xfrm>
            <a:off x="754719" y="832424"/>
            <a:ext cx="1703786" cy="401062"/>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Đèn Laser</a:t>
            </a:r>
            <a:endParaRPr sz="2000" b="1" i="1" u="none" strike="noStrike" cap="none">
              <a:solidFill>
                <a:srgbClr val="FFC000"/>
              </a:solidFill>
              <a:latin typeface="Times New Roman"/>
              <a:ea typeface="Times New Roman"/>
              <a:cs typeface="Times New Roman"/>
              <a:sym typeface="Times New Roman"/>
            </a:endParaRPr>
          </a:p>
        </p:txBody>
      </p:sp>
      <p:sp>
        <p:nvSpPr>
          <p:cNvPr id="597" name="Google Shape;597;p43"/>
          <p:cNvSpPr txBox="1"/>
          <p:nvPr/>
        </p:nvSpPr>
        <p:spPr>
          <a:xfrm>
            <a:off x="468132" y="3417501"/>
            <a:ext cx="3980747"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dirty="0" err="1">
                <a:solidFill>
                  <a:srgbClr val="000000"/>
                </a:solidFill>
                <a:latin typeface="Times New Roman"/>
                <a:ea typeface="Times New Roman"/>
                <a:cs typeface="Times New Roman"/>
                <a:sym typeface="Times New Roman"/>
              </a:rPr>
              <a:t>Yếu</a:t>
            </a:r>
            <a:r>
              <a:rPr lang="en-US" sz="1800" b="1" i="1" u="none" strike="noStrike" cap="none" dirty="0">
                <a:solidFill>
                  <a:srgbClr val="000000"/>
                </a:solidFill>
                <a:latin typeface="Times New Roman"/>
                <a:ea typeface="Times New Roman"/>
                <a:cs typeface="Times New Roman"/>
                <a:sym typeface="Times New Roman"/>
              </a:rPr>
              <a:t> </a:t>
            </a:r>
            <a:r>
              <a:rPr lang="en-US" sz="1800" b="1" i="1" u="none" strike="noStrike" cap="none" dirty="0" err="1">
                <a:solidFill>
                  <a:srgbClr val="000000"/>
                </a:solidFill>
                <a:latin typeface="Times New Roman"/>
                <a:ea typeface="Times New Roman"/>
                <a:cs typeface="Times New Roman"/>
                <a:sym typeface="Times New Roman"/>
              </a:rPr>
              <a:t>tố</a:t>
            </a:r>
            <a:r>
              <a:rPr lang="en-US" sz="1800" b="1" i="1" u="none" strike="noStrike" cap="none" dirty="0">
                <a:solidFill>
                  <a:srgbClr val="000000"/>
                </a:solidFill>
                <a:latin typeface="Times New Roman"/>
                <a:ea typeface="Times New Roman"/>
                <a:cs typeface="Times New Roman"/>
                <a:sym typeface="Times New Roman"/>
              </a:rPr>
              <a:t> </a:t>
            </a:r>
            <a:r>
              <a:rPr lang="en-US" sz="1800" b="1" i="1" u="none" strike="noStrike" cap="none" dirty="0" err="1">
                <a:solidFill>
                  <a:srgbClr val="000000"/>
                </a:solidFill>
                <a:latin typeface="Times New Roman"/>
                <a:ea typeface="Times New Roman"/>
                <a:cs typeface="Times New Roman"/>
                <a:sym typeface="Times New Roman"/>
              </a:rPr>
              <a:t>biểu</a:t>
            </a:r>
            <a:r>
              <a:rPr lang="en-US" sz="1800" b="1" i="1" u="none" strike="noStrike" cap="none" dirty="0">
                <a:solidFill>
                  <a:srgbClr val="000000"/>
                </a:solidFill>
                <a:latin typeface="Times New Roman"/>
                <a:ea typeface="Times New Roman"/>
                <a:cs typeface="Times New Roman"/>
                <a:sym typeface="Times New Roman"/>
              </a:rPr>
              <a:t> </a:t>
            </a:r>
            <a:r>
              <a:rPr lang="en-US" sz="1800" b="1" i="1" u="none" strike="noStrike" cap="none" dirty="0" err="1">
                <a:solidFill>
                  <a:srgbClr val="000000"/>
                </a:solidFill>
                <a:latin typeface="Times New Roman"/>
                <a:ea typeface="Times New Roman"/>
                <a:cs typeface="Times New Roman"/>
                <a:sym typeface="Times New Roman"/>
              </a:rPr>
              <a:t>đạt</a:t>
            </a:r>
            <a:r>
              <a:rPr lang="en-US" sz="1800" b="1" i="1"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Thể</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hiện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sự</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hiện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đại</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hướng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tới</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tương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lai</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đèn</a:t>
            </a:r>
            <a:r>
              <a:rPr lang="en-US" sz="1600" b="0" i="0" u="none" strike="noStrike" cap="none" dirty="0">
                <a:solidFill>
                  <a:srgbClr val="000000"/>
                </a:solidFill>
                <a:latin typeface="Times New Roman"/>
                <a:ea typeface="Times New Roman"/>
                <a:cs typeface="Times New Roman"/>
                <a:sym typeface="Times New Roman"/>
              </a:rPr>
              <a:t> laser </a:t>
            </a:r>
            <a:r>
              <a:rPr lang="en-US" sz="1600" b="0" i="0" u="none" strike="noStrike" cap="none" dirty="0" err="1">
                <a:solidFill>
                  <a:srgbClr val="000000"/>
                </a:solidFill>
                <a:latin typeface="Times New Roman"/>
                <a:ea typeface="Times New Roman"/>
                <a:cs typeface="Times New Roman"/>
                <a:sym typeface="Times New Roman"/>
              </a:rPr>
              <a:t>có</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thể</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chiếu</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sáng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tới</a:t>
            </a:r>
            <a:r>
              <a:rPr lang="en-US" sz="1600" b="0" i="0" u="none" strike="noStrike" cap="none" dirty="0">
                <a:solidFill>
                  <a:srgbClr val="000000"/>
                </a:solidFill>
                <a:latin typeface="Times New Roman"/>
                <a:ea typeface="Times New Roman"/>
                <a:cs typeface="Times New Roman"/>
                <a:sym typeface="Times New Roman"/>
              </a:rPr>
              <a:t> 600m.</a:t>
            </a:r>
            <a:endParaRPr sz="1600" b="0" i="0" u="none" strike="noStrike" cap="none" dirty="0">
              <a:solidFill>
                <a:srgbClr val="000000"/>
              </a:solidFill>
              <a:latin typeface="Times New Roman"/>
              <a:ea typeface="Times New Roman"/>
              <a:cs typeface="Times New Roman"/>
              <a:sym typeface="Times New Roman"/>
            </a:endParaRPr>
          </a:p>
        </p:txBody>
      </p:sp>
      <p:pic>
        <p:nvPicPr>
          <p:cNvPr id="598" name="Google Shape;598;p43" descr="Cafeauto"/>
          <p:cNvPicPr preferRelativeResize="0"/>
          <p:nvPr/>
        </p:nvPicPr>
        <p:blipFill rotWithShape="1">
          <a:blip r:embed="rId3">
            <a:alphaModFix/>
          </a:blip>
          <a:srcRect/>
          <a:stretch/>
        </p:blipFill>
        <p:spPr>
          <a:xfrm>
            <a:off x="468132" y="1292734"/>
            <a:ext cx="3445341" cy="1946618"/>
          </a:xfrm>
          <a:prstGeom prst="rect">
            <a:avLst/>
          </a:prstGeom>
          <a:noFill/>
          <a:ln>
            <a:noFill/>
          </a:ln>
        </p:spPr>
      </p:pic>
      <p:sp>
        <p:nvSpPr>
          <p:cNvPr id="599" name="Google Shape;599;p43"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0" name="Google Shape;600;p43"/>
          <p:cNvSpPr txBox="1"/>
          <p:nvPr/>
        </p:nvSpPr>
        <p:spPr>
          <a:xfrm>
            <a:off x="4693347" y="3414336"/>
            <a:ext cx="346005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err="1">
                <a:solidFill>
                  <a:srgbClr val="000000"/>
                </a:solidFill>
                <a:latin typeface="Times New Roman"/>
                <a:ea typeface="Times New Roman"/>
                <a:cs typeface="Times New Roman"/>
                <a:sym typeface="Times New Roman"/>
              </a:rPr>
              <a:t>Sử</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dụng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đèn</a:t>
            </a:r>
            <a:r>
              <a:rPr lang="en-US" sz="1600" b="0" i="0" u="none" strike="noStrike" cap="none" dirty="0">
                <a:solidFill>
                  <a:srgbClr val="000000"/>
                </a:solidFill>
                <a:latin typeface="Times New Roman"/>
                <a:ea typeface="Times New Roman"/>
                <a:cs typeface="Times New Roman"/>
                <a:sym typeface="Times New Roman"/>
              </a:rPr>
              <a:t> laser </a:t>
            </a:r>
            <a:r>
              <a:rPr lang="en-US" sz="1600" b="0" i="0" u="none" strike="noStrike" cap="none" dirty="0" err="1">
                <a:solidFill>
                  <a:srgbClr val="000000"/>
                </a:solidFill>
                <a:latin typeface="Times New Roman"/>
                <a:ea typeface="Times New Roman"/>
                <a:cs typeface="Times New Roman"/>
                <a:sym typeface="Times New Roman"/>
              </a:rPr>
              <a:t>cho</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ánh</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sáng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đơn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sắc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trắng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và</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mạnh</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tuy</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nhiên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hoàn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toàn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không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gây</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hại</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tới</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mắt</a:t>
            </a:r>
            <a:r>
              <a:rPr lang="en-US" sz="1600" b="0" i="0" u="none" strike="noStrike" cap="none" dirty="0">
                <a:solidFill>
                  <a:srgbClr val="000000"/>
                </a:solidFill>
                <a:latin typeface="Times New Roman"/>
                <a:ea typeface="Times New Roman"/>
                <a:cs typeface="Times New Roman"/>
                <a:sym typeface="Times New Roman"/>
              </a:rPr>
              <a:t> con </a:t>
            </a:r>
            <a:r>
              <a:rPr lang="en-US" sz="1600" b="0" i="0" u="none" strike="noStrike" cap="none" dirty="0" err="1">
                <a:solidFill>
                  <a:srgbClr val="000000"/>
                </a:solidFill>
                <a:latin typeface="Times New Roman"/>
                <a:ea typeface="Times New Roman"/>
                <a:cs typeface="Times New Roman"/>
                <a:sym typeface="Times New Roman"/>
              </a:rPr>
              <a:t>người</a:t>
            </a:r>
            <a:endParaRPr sz="1600" b="0" i="0" u="none" strike="noStrike" cap="none" dirty="0">
              <a:solidFill>
                <a:srgbClr val="000000"/>
              </a:solidFill>
              <a:latin typeface="Times New Roman"/>
              <a:ea typeface="Times New Roman"/>
              <a:cs typeface="Times New Roman"/>
              <a:sym typeface="Times New Roman"/>
            </a:endParaRPr>
          </a:p>
        </p:txBody>
      </p:sp>
      <p:pic>
        <p:nvPicPr>
          <p:cNvPr id="601" name="Google Shape;601;p43" descr="BMW i8 2020 hình ảnh ngoại thất Make an exceptional impression with the available Icon Adaptive LED Headlights with Laserlight."/>
          <p:cNvPicPr preferRelativeResize="0"/>
          <p:nvPr/>
        </p:nvPicPr>
        <p:blipFill rotWithShape="1">
          <a:blip r:embed="rId4">
            <a:alphaModFix/>
          </a:blip>
          <a:srcRect/>
          <a:stretch/>
        </p:blipFill>
        <p:spPr>
          <a:xfrm>
            <a:off x="4693347" y="1292734"/>
            <a:ext cx="3460053" cy="194533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4"/>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7" name="Google Shape;607;p44"/>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608" name="Google Shape;608;p44"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9" name="Google Shape;609;p44"/>
          <p:cNvSpPr txBox="1"/>
          <p:nvPr/>
        </p:nvSpPr>
        <p:spPr>
          <a:xfrm>
            <a:off x="609602" y="604190"/>
            <a:ext cx="3962399" cy="401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Tổng thể về màu sắc</a:t>
            </a:r>
            <a:endParaRPr>
              <a:solidFill>
                <a:srgbClr val="FFC000"/>
              </a:solidFill>
            </a:endParaRPr>
          </a:p>
        </p:txBody>
      </p:sp>
      <p:pic>
        <p:nvPicPr>
          <p:cNvPr id="610" name="Google Shape;610;p44"/>
          <p:cNvPicPr preferRelativeResize="0"/>
          <p:nvPr/>
        </p:nvPicPr>
        <p:blipFill rotWithShape="1">
          <a:blip r:embed="rId3">
            <a:alphaModFix/>
          </a:blip>
          <a:srcRect/>
          <a:stretch/>
        </p:blipFill>
        <p:spPr>
          <a:xfrm>
            <a:off x="390291" y="1631672"/>
            <a:ext cx="3469156" cy="3171607"/>
          </a:xfrm>
          <a:prstGeom prst="rect">
            <a:avLst/>
          </a:prstGeom>
          <a:noFill/>
          <a:ln>
            <a:noFill/>
          </a:ln>
        </p:spPr>
      </p:pic>
      <p:pic>
        <p:nvPicPr>
          <p:cNvPr id="611" name="Google Shape;611;p44"/>
          <p:cNvPicPr preferRelativeResize="0"/>
          <p:nvPr/>
        </p:nvPicPr>
        <p:blipFill rotWithShape="1">
          <a:blip r:embed="rId4">
            <a:alphaModFix/>
          </a:blip>
          <a:srcRect/>
          <a:stretch/>
        </p:blipFill>
        <p:spPr>
          <a:xfrm>
            <a:off x="4600667" y="1651208"/>
            <a:ext cx="4207933" cy="2829320"/>
          </a:xfrm>
          <a:prstGeom prst="rect">
            <a:avLst/>
          </a:prstGeom>
          <a:noFill/>
          <a:ln>
            <a:noFill/>
          </a:ln>
        </p:spPr>
      </p:pic>
      <p:sp>
        <p:nvSpPr>
          <p:cNvPr id="612" name="Google Shape;612;p44"/>
          <p:cNvSpPr txBox="1"/>
          <p:nvPr/>
        </p:nvSpPr>
        <p:spPr>
          <a:xfrm>
            <a:off x="327660" y="994650"/>
            <a:ext cx="3531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i="0" u="none" strike="noStrike" cap="none">
                <a:solidFill>
                  <a:srgbClr val="000000"/>
                </a:solidFill>
                <a:latin typeface="Times New Roman"/>
                <a:ea typeface="Times New Roman"/>
                <a:cs typeface="Times New Roman"/>
                <a:sym typeface="Times New Roman"/>
              </a:rPr>
              <a:t>Bảng màu cơ bản nội thất của BMW i8 2020</a:t>
            </a:r>
            <a:endParaRPr sz="1800" i="0" u="none" strike="noStrike" cap="none">
              <a:solidFill>
                <a:srgbClr val="000000"/>
              </a:solidFill>
              <a:latin typeface="Times New Roman"/>
              <a:ea typeface="Times New Roman"/>
              <a:cs typeface="Times New Roman"/>
              <a:sym typeface="Times New Roman"/>
            </a:endParaRPr>
          </a:p>
        </p:txBody>
      </p:sp>
      <p:sp>
        <p:nvSpPr>
          <p:cNvPr id="613" name="Google Shape;613;p44"/>
          <p:cNvSpPr txBox="1"/>
          <p:nvPr/>
        </p:nvSpPr>
        <p:spPr>
          <a:xfrm>
            <a:off x="4600667" y="994738"/>
            <a:ext cx="4207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i="0" u="none" strike="noStrike" cap="none">
                <a:solidFill>
                  <a:srgbClr val="000000"/>
                </a:solidFill>
                <a:latin typeface="Times New Roman"/>
                <a:ea typeface="Times New Roman"/>
                <a:cs typeface="Times New Roman"/>
                <a:sym typeface="Times New Roman"/>
              </a:rPr>
              <a:t>Bảng màu cơ bản ngoại thất của BMW i8 2020</a:t>
            </a:r>
            <a:endParaRPr sz="180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5"/>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9" name="Google Shape;619;p45"/>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620" name="Google Shape;620;p45"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21" name="Google Shape;621;p45" descr="BMW i8 2020 Màu Crystal White Pearl Metallic with Frozen Grey accent"/>
          <p:cNvPicPr preferRelativeResize="0"/>
          <p:nvPr/>
        </p:nvPicPr>
        <p:blipFill rotWithShape="1">
          <a:blip r:embed="rId3">
            <a:alphaModFix/>
          </a:blip>
          <a:srcRect/>
          <a:stretch/>
        </p:blipFill>
        <p:spPr>
          <a:xfrm>
            <a:off x="460375" y="743511"/>
            <a:ext cx="1982953" cy="999947"/>
          </a:xfrm>
          <a:prstGeom prst="rect">
            <a:avLst/>
          </a:prstGeom>
          <a:noFill/>
          <a:ln>
            <a:noFill/>
          </a:ln>
        </p:spPr>
      </p:pic>
      <p:pic>
        <p:nvPicPr>
          <p:cNvPr id="622" name="Google Shape;622;p45" descr="BMW i8 2020 Màu Crystal White Pearl Metallic with BMW i Frozen Blue accent"/>
          <p:cNvPicPr preferRelativeResize="0"/>
          <p:nvPr/>
        </p:nvPicPr>
        <p:blipFill rotWithShape="1">
          <a:blip r:embed="rId4">
            <a:alphaModFix/>
          </a:blip>
          <a:srcRect/>
          <a:stretch/>
        </p:blipFill>
        <p:spPr>
          <a:xfrm>
            <a:off x="460375" y="1802185"/>
            <a:ext cx="1978027" cy="995495"/>
          </a:xfrm>
          <a:prstGeom prst="rect">
            <a:avLst/>
          </a:prstGeom>
          <a:noFill/>
          <a:ln>
            <a:noFill/>
          </a:ln>
        </p:spPr>
      </p:pic>
      <p:pic>
        <p:nvPicPr>
          <p:cNvPr id="623" name="Google Shape;623;p45" descr="BMW i8 2020 Màu E-Copper with Frozen Grey Accent"/>
          <p:cNvPicPr preferRelativeResize="0"/>
          <p:nvPr/>
        </p:nvPicPr>
        <p:blipFill rotWithShape="1">
          <a:blip r:embed="rId5">
            <a:alphaModFix/>
          </a:blip>
          <a:srcRect/>
          <a:stretch/>
        </p:blipFill>
        <p:spPr>
          <a:xfrm>
            <a:off x="2438403" y="743349"/>
            <a:ext cx="4073858" cy="2054332"/>
          </a:xfrm>
          <a:prstGeom prst="rect">
            <a:avLst/>
          </a:prstGeom>
          <a:noFill/>
          <a:ln>
            <a:noFill/>
          </a:ln>
        </p:spPr>
      </p:pic>
      <p:pic>
        <p:nvPicPr>
          <p:cNvPr id="624" name="Google Shape;624;p45" descr="BMW i8 2020 Màu Sophisto Grey Metallic with Frozen Grey accent"/>
          <p:cNvPicPr preferRelativeResize="0"/>
          <p:nvPr/>
        </p:nvPicPr>
        <p:blipFill rotWithShape="1">
          <a:blip r:embed="rId6">
            <a:alphaModFix/>
          </a:blip>
          <a:srcRect/>
          <a:stretch/>
        </p:blipFill>
        <p:spPr>
          <a:xfrm>
            <a:off x="6408419" y="743349"/>
            <a:ext cx="2099733" cy="1058836"/>
          </a:xfrm>
          <a:prstGeom prst="rect">
            <a:avLst/>
          </a:prstGeom>
          <a:noFill/>
          <a:ln>
            <a:noFill/>
          </a:ln>
        </p:spPr>
      </p:pic>
      <p:pic>
        <p:nvPicPr>
          <p:cNvPr id="625" name="Google Shape;625;p45" descr="BMW i8 2020 Màu Sophisto Grey Metallic with BMW i Frozen Blue accent"/>
          <p:cNvPicPr preferRelativeResize="0"/>
          <p:nvPr/>
        </p:nvPicPr>
        <p:blipFill rotWithShape="1">
          <a:blip r:embed="rId7">
            <a:alphaModFix/>
          </a:blip>
          <a:srcRect/>
          <a:stretch/>
        </p:blipFill>
        <p:spPr>
          <a:xfrm>
            <a:off x="6408420" y="1802185"/>
            <a:ext cx="2099734" cy="1066635"/>
          </a:xfrm>
          <a:prstGeom prst="rect">
            <a:avLst/>
          </a:prstGeom>
          <a:noFill/>
          <a:ln>
            <a:noFill/>
          </a:ln>
        </p:spPr>
      </p:pic>
      <p:sp>
        <p:nvSpPr>
          <p:cNvPr id="626" name="Google Shape;626;p45"/>
          <p:cNvSpPr/>
          <p:nvPr/>
        </p:nvSpPr>
        <p:spPr>
          <a:xfrm>
            <a:off x="609602" y="3813554"/>
            <a:ext cx="8214358"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BMW i8 2020 gồm 3 gam màu ngoại thất chính là Crystal White Pearl Metallic, E-Copper Metallic và Sophisto Grey Metallic, cụ thể là màu trắng, màu nâu hoặc màu đen. </a:t>
            </a:r>
            <a:endParaRPr/>
          </a:p>
        </p:txBody>
      </p:sp>
      <p:sp>
        <p:nvSpPr>
          <p:cNvPr id="627" name="Google Shape;627;p45"/>
          <p:cNvSpPr txBox="1"/>
          <p:nvPr/>
        </p:nvSpPr>
        <p:spPr>
          <a:xfrm>
            <a:off x="155575" y="2856407"/>
            <a:ext cx="2519045" cy="9848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Màu Crystal White Pearl Metallic With Frozen Grey Accent (or BMW I Frozen Blue Accent)</a:t>
            </a:r>
            <a:endParaRPr sz="1400" b="1" i="0" u="none" strike="noStrike" cap="none">
              <a:solidFill>
                <a:srgbClr val="000000"/>
              </a:solidFill>
              <a:latin typeface="Times New Roman"/>
              <a:ea typeface="Times New Roman"/>
              <a:cs typeface="Times New Roman"/>
              <a:sym typeface="Times New Roman"/>
            </a:endParaRPr>
          </a:p>
        </p:txBody>
      </p:sp>
      <p:sp>
        <p:nvSpPr>
          <p:cNvPr id="628" name="Google Shape;628;p45"/>
          <p:cNvSpPr txBox="1"/>
          <p:nvPr/>
        </p:nvSpPr>
        <p:spPr>
          <a:xfrm>
            <a:off x="3360420" y="3001028"/>
            <a:ext cx="2362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Màu E-Copper With Frozen Grey Accent</a:t>
            </a:r>
            <a:endParaRPr sz="1400" b="1" i="0" u="none" strike="noStrike" cap="none">
              <a:solidFill>
                <a:srgbClr val="000000"/>
              </a:solidFill>
              <a:latin typeface="Times New Roman"/>
              <a:ea typeface="Times New Roman"/>
              <a:cs typeface="Times New Roman"/>
              <a:sym typeface="Times New Roman"/>
            </a:endParaRPr>
          </a:p>
        </p:txBody>
      </p:sp>
      <p:sp>
        <p:nvSpPr>
          <p:cNvPr id="629" name="Google Shape;629;p45"/>
          <p:cNvSpPr txBox="1"/>
          <p:nvPr/>
        </p:nvSpPr>
        <p:spPr>
          <a:xfrm>
            <a:off x="6408419" y="2946369"/>
            <a:ext cx="241554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Màu Sophisto Grey Metallic With Frozen Grey Accent (or BMW I Frozen Blue Accent) </a:t>
            </a:r>
            <a:endParaRPr sz="1400" b="1"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6"/>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5" name="Google Shape;635;p46"/>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636" name="Google Shape;636;p46"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37" name="Google Shape;637;p46" descr="BMW i8 2020 Màu Crystal White Pearl Metallic with Frozen Grey accent"/>
          <p:cNvPicPr preferRelativeResize="0"/>
          <p:nvPr/>
        </p:nvPicPr>
        <p:blipFill rotWithShape="1">
          <a:blip r:embed="rId3">
            <a:alphaModFix/>
          </a:blip>
          <a:srcRect/>
          <a:stretch/>
        </p:blipFill>
        <p:spPr>
          <a:xfrm>
            <a:off x="460375" y="743511"/>
            <a:ext cx="1982953" cy="999947"/>
          </a:xfrm>
          <a:prstGeom prst="rect">
            <a:avLst/>
          </a:prstGeom>
          <a:noFill/>
          <a:ln>
            <a:noFill/>
          </a:ln>
        </p:spPr>
      </p:pic>
      <p:pic>
        <p:nvPicPr>
          <p:cNvPr id="638" name="Google Shape;638;p46" descr="BMW i8 2020 Màu Crystal White Pearl Metallic with BMW i Frozen Blue accent"/>
          <p:cNvPicPr preferRelativeResize="0"/>
          <p:nvPr/>
        </p:nvPicPr>
        <p:blipFill rotWithShape="1">
          <a:blip r:embed="rId4">
            <a:alphaModFix/>
          </a:blip>
          <a:srcRect/>
          <a:stretch/>
        </p:blipFill>
        <p:spPr>
          <a:xfrm>
            <a:off x="460375" y="1802185"/>
            <a:ext cx="1978027" cy="995495"/>
          </a:xfrm>
          <a:prstGeom prst="rect">
            <a:avLst/>
          </a:prstGeom>
          <a:noFill/>
          <a:ln>
            <a:noFill/>
          </a:ln>
        </p:spPr>
      </p:pic>
      <p:pic>
        <p:nvPicPr>
          <p:cNvPr id="639" name="Google Shape;639;p46" descr="BMW i8 2020 Màu E-Copper with Frozen Grey Accent"/>
          <p:cNvPicPr preferRelativeResize="0"/>
          <p:nvPr/>
        </p:nvPicPr>
        <p:blipFill rotWithShape="1">
          <a:blip r:embed="rId5">
            <a:alphaModFix/>
          </a:blip>
          <a:srcRect/>
          <a:stretch/>
        </p:blipFill>
        <p:spPr>
          <a:xfrm>
            <a:off x="2438403" y="743349"/>
            <a:ext cx="4073858" cy="2054332"/>
          </a:xfrm>
          <a:prstGeom prst="rect">
            <a:avLst/>
          </a:prstGeom>
          <a:noFill/>
          <a:ln>
            <a:noFill/>
          </a:ln>
        </p:spPr>
      </p:pic>
      <p:pic>
        <p:nvPicPr>
          <p:cNvPr id="640" name="Google Shape;640;p46" descr="BMW i8 2020 Màu Sophisto Grey Metallic with Frozen Grey accent"/>
          <p:cNvPicPr preferRelativeResize="0"/>
          <p:nvPr/>
        </p:nvPicPr>
        <p:blipFill rotWithShape="1">
          <a:blip r:embed="rId6">
            <a:alphaModFix/>
          </a:blip>
          <a:srcRect/>
          <a:stretch/>
        </p:blipFill>
        <p:spPr>
          <a:xfrm>
            <a:off x="6408419" y="743349"/>
            <a:ext cx="2099733" cy="1058836"/>
          </a:xfrm>
          <a:prstGeom prst="rect">
            <a:avLst/>
          </a:prstGeom>
          <a:noFill/>
          <a:ln>
            <a:noFill/>
          </a:ln>
        </p:spPr>
      </p:pic>
      <p:pic>
        <p:nvPicPr>
          <p:cNvPr id="641" name="Google Shape;641;p46" descr="BMW i8 2020 Màu Sophisto Grey Metallic with BMW i Frozen Blue accent"/>
          <p:cNvPicPr preferRelativeResize="0"/>
          <p:nvPr/>
        </p:nvPicPr>
        <p:blipFill rotWithShape="1">
          <a:blip r:embed="rId7">
            <a:alphaModFix/>
          </a:blip>
          <a:srcRect/>
          <a:stretch/>
        </p:blipFill>
        <p:spPr>
          <a:xfrm>
            <a:off x="6408420" y="1802185"/>
            <a:ext cx="2099734" cy="1066635"/>
          </a:xfrm>
          <a:prstGeom prst="rect">
            <a:avLst/>
          </a:prstGeom>
          <a:noFill/>
          <a:ln>
            <a:noFill/>
          </a:ln>
        </p:spPr>
      </p:pic>
      <p:sp>
        <p:nvSpPr>
          <p:cNvPr id="642" name="Google Shape;642;p46"/>
          <p:cNvSpPr txBox="1"/>
          <p:nvPr/>
        </p:nvSpPr>
        <p:spPr>
          <a:xfrm>
            <a:off x="43498" y="2887760"/>
            <a:ext cx="281177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Phù hợp với mọi giới tính, phù hợp với những người thích sự nổi bật</a:t>
            </a:r>
            <a:endParaRPr/>
          </a:p>
          <a:p>
            <a:pPr marL="0" marR="0" lvl="0" indent="0" algn="l" rtl="0">
              <a:lnSpc>
                <a:spcPct val="100000"/>
              </a:lnSpc>
              <a:spcBef>
                <a:spcPts val="0"/>
              </a:spcBef>
              <a:spcAft>
                <a:spcPts val="0"/>
              </a:spcAft>
              <a:buNone/>
            </a:pPr>
            <a:endParaRPr sz="16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Màu trắng đặc trưng cho sự mới mẻ, lịch sự và chuyên nghiệp</a:t>
            </a:r>
            <a:endParaRPr sz="1600" b="0" i="0" u="none" strike="noStrike" cap="none">
              <a:solidFill>
                <a:srgbClr val="000000"/>
              </a:solidFill>
              <a:latin typeface="Times New Roman"/>
              <a:ea typeface="Times New Roman"/>
              <a:cs typeface="Times New Roman"/>
              <a:sym typeface="Times New Roman"/>
            </a:endParaRPr>
          </a:p>
        </p:txBody>
      </p:sp>
      <p:sp>
        <p:nvSpPr>
          <p:cNvPr id="643" name="Google Shape;643;p46"/>
          <p:cNvSpPr txBox="1"/>
          <p:nvPr/>
        </p:nvSpPr>
        <p:spPr>
          <a:xfrm>
            <a:off x="3030394" y="2887760"/>
            <a:ext cx="3309446" cy="1538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Phù hợp với mọi giới tính, phù hợp với những người đơn giản, thanh nhã</a:t>
            </a:r>
            <a:endParaRPr/>
          </a:p>
          <a:p>
            <a:pPr marL="0" marR="0" lvl="0" indent="0" algn="l" rtl="0">
              <a:lnSpc>
                <a:spcPct val="100000"/>
              </a:lnSpc>
              <a:spcBef>
                <a:spcPts val="0"/>
              </a:spcBef>
              <a:spcAft>
                <a:spcPts val="0"/>
              </a:spcAft>
              <a:buNone/>
            </a:pPr>
            <a:endParaRPr sz="16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Màu nâu đặc trưng cho tính thực tế và sự ổn đinh, tính tổ chức và sự trật tự.</a:t>
            </a:r>
            <a:endParaRPr/>
          </a:p>
          <a:p>
            <a:pPr marL="0" marR="0" lvl="0" indent="0" algn="l" rtl="0">
              <a:lnSpc>
                <a:spcPct val="100000"/>
              </a:lnSpc>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p:txBody>
      </p:sp>
      <p:sp>
        <p:nvSpPr>
          <p:cNvPr id="644" name="Google Shape;644;p46"/>
          <p:cNvSpPr txBox="1"/>
          <p:nvPr/>
        </p:nvSpPr>
        <p:spPr>
          <a:xfrm>
            <a:off x="6408420" y="3001028"/>
            <a:ext cx="2735581"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Đem lại cảm giác mạnh mẽ, tốc độ, cân bằng. Mang tới sự tích cực, an toàn, trưởng thành</a:t>
            </a:r>
            <a:endParaRPr/>
          </a:p>
          <a:p>
            <a:pPr marL="0" marR="0" lvl="0" indent="0" algn="l" rtl="0">
              <a:lnSpc>
                <a:spcPct val="100000"/>
              </a:lnSpc>
              <a:spcBef>
                <a:spcPts val="0"/>
              </a:spcBef>
              <a:spcAft>
                <a:spcPts val="0"/>
              </a:spcAft>
              <a:buNone/>
            </a:pPr>
            <a:endParaRPr sz="1600" b="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Dành cho khách hàng yêu thích sự hào nhoáng, lịch lãm</a:t>
            </a:r>
            <a:endParaRPr sz="1600" b="1" i="0" u="none" strike="noStrike" cap="none">
              <a:solidFill>
                <a:srgbClr val="171717"/>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7"/>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0" name="Google Shape;650;p47"/>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651" name="Google Shape;651;p47"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2" name="Google Shape;652;p47"/>
          <p:cNvSpPr txBox="1"/>
          <p:nvPr/>
        </p:nvSpPr>
        <p:spPr>
          <a:xfrm>
            <a:off x="609601" y="538683"/>
            <a:ext cx="3962399" cy="401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Tổng thể về chất liệu vật lý</a:t>
            </a:r>
            <a:endParaRPr>
              <a:solidFill>
                <a:srgbClr val="FFC000"/>
              </a:solidFill>
            </a:endParaRPr>
          </a:p>
        </p:txBody>
      </p:sp>
      <p:graphicFrame>
        <p:nvGraphicFramePr>
          <p:cNvPr id="653" name="Google Shape;653;p47"/>
          <p:cNvGraphicFramePr/>
          <p:nvPr>
            <p:extLst>
              <p:ext uri="{D42A27DB-BD31-4B8C-83A1-F6EECF244321}">
                <p14:modId xmlns:p14="http://schemas.microsoft.com/office/powerpoint/2010/main" val="58126276"/>
              </p:ext>
            </p:extLst>
          </p:nvPr>
        </p:nvGraphicFramePr>
        <p:xfrm>
          <a:off x="1" y="939745"/>
          <a:ext cx="9144000" cy="3898950"/>
        </p:xfrm>
        <a:graphic>
          <a:graphicData uri="http://schemas.openxmlformats.org/drawingml/2006/table">
            <a:tbl>
              <a:tblPr firstRow="1" bandRow="1">
                <a:noFill/>
                <a:tableStyleId>{E85E50B3-E1AE-462A-930D-B2E5F9EDDE9F}</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71725">
                <a:tc>
                  <a:txBody>
                    <a:bodyPr/>
                    <a:lstStyle/>
                    <a:p>
                      <a:pPr marL="0" marR="0" lvl="0" indent="0" algn="ctr" rtl="0">
                        <a:lnSpc>
                          <a:spcPct val="100000"/>
                        </a:lnSpc>
                        <a:spcBef>
                          <a:spcPts val="0"/>
                        </a:spcBef>
                        <a:spcAft>
                          <a:spcPts val="0"/>
                        </a:spcAft>
                        <a:buNone/>
                      </a:pPr>
                      <a:r>
                        <a:rPr lang="en-US" sz="1600" u="none" strike="noStrike" cap="none" dirty="0" err="1">
                          <a:latin typeface="Times New Roman"/>
                          <a:ea typeface="Times New Roman"/>
                          <a:cs typeface="Times New Roman"/>
                          <a:sym typeface="Times New Roman"/>
                        </a:rPr>
                        <a:t>Khung</a:t>
                      </a:r>
                      <a:r>
                        <a:rPr lang="en-US" sz="1600" u="none" strike="noStrike" cap="none" dirty="0">
                          <a:latin typeface="Times New Roman"/>
                          <a:ea typeface="Times New Roman"/>
                          <a:cs typeface="Times New Roman"/>
                          <a:sym typeface="Times New Roman"/>
                        </a:rPr>
                        <a:t> </a:t>
                      </a:r>
                      <a:r>
                        <a:rPr lang="en-US" sz="1600" u="none" strike="noStrike" cap="none" dirty="0" err="1">
                          <a:latin typeface="Times New Roman"/>
                          <a:ea typeface="Times New Roman"/>
                          <a:cs typeface="Times New Roman"/>
                          <a:sym typeface="Times New Roman"/>
                        </a:rPr>
                        <a:t>xe</a:t>
                      </a:r>
                      <a:endParaRPr sz="1600" u="none" strike="noStrike" cap="none" dirty="0">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Lazang</a:t>
                      </a:r>
                      <a:endParaRPr sz="16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Lốp xe</a:t>
                      </a:r>
                      <a:endParaRPr sz="16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Lưới tản nhiệt</a:t>
                      </a:r>
                      <a:endParaRPr sz="16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Kính xe</a:t>
                      </a:r>
                      <a:endParaRPr sz="16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807000">
                <a:tc>
                  <a:txBody>
                    <a:bodyPr/>
                    <a:lstStyle/>
                    <a:p>
                      <a:pPr marL="0" marR="0" lvl="0" indent="0" algn="ctr" rtl="0">
                        <a:lnSpc>
                          <a:spcPct val="100000"/>
                        </a:lnSpc>
                        <a:spcBef>
                          <a:spcPts val="0"/>
                        </a:spcBef>
                        <a:spcAft>
                          <a:spcPts val="0"/>
                        </a:spcAft>
                        <a:buNone/>
                      </a:pPr>
                      <a:endParaRPr sz="16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endParaRPr sz="16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endParaRPr sz="16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endParaRPr sz="16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endParaRPr sz="1600" u="none" strike="noStrike" cap="none">
                        <a:solidFill>
                          <a:srgbClr val="212446"/>
                        </a:solidFill>
                        <a:latin typeface="Times New Roman"/>
                        <a:ea typeface="Times New Roman"/>
                        <a:cs typeface="Times New Roman"/>
                        <a:sym typeface="Times New Roman"/>
                      </a:endParaRPr>
                    </a:p>
                  </a:txBody>
                  <a:tcPr marL="36150" marR="36150" marT="18075" marB="18075" anchor="ctr"/>
                </a:tc>
                <a:extLst>
                  <a:ext uri="{0D108BD9-81ED-4DB2-BD59-A6C34878D82A}">
                    <a16:rowId xmlns:a16="http://schemas.microsoft.com/office/drawing/2014/main" val="10001"/>
                  </a:ext>
                </a:extLst>
              </a:tr>
              <a:tr h="950150">
                <a:tc>
                  <a:txBody>
                    <a:bodyPr/>
                    <a:lstStyle/>
                    <a:p>
                      <a:pPr marL="0" marR="0" lvl="0" indent="0" algn="ctr" rtl="0">
                        <a:lnSpc>
                          <a:spcPct val="100000"/>
                        </a:lnSpc>
                        <a:spcBef>
                          <a:spcPts val="0"/>
                        </a:spcBef>
                        <a:spcAft>
                          <a:spcPts val="0"/>
                        </a:spcAft>
                        <a:buNone/>
                      </a:pPr>
                      <a:r>
                        <a:rPr lang="en-US" sz="1400" b="0" i="0" u="none" strike="noStrike" cap="none" dirty="0">
                          <a:solidFill>
                            <a:srgbClr val="212446"/>
                          </a:solidFill>
                          <a:latin typeface="Times New Roman"/>
                          <a:ea typeface="Times New Roman"/>
                          <a:cs typeface="Times New Roman"/>
                          <a:sym typeface="Times New Roman"/>
                        </a:rPr>
                        <a:t>CFRP – </a:t>
                      </a:r>
                      <a:r>
                        <a:rPr lang="en-US" sz="1400" b="0" i="0" u="none" strike="noStrike" cap="none" dirty="0" err="1">
                          <a:solidFill>
                            <a:srgbClr val="212446"/>
                          </a:solidFill>
                          <a:latin typeface="Times New Roman"/>
                          <a:ea typeface="Times New Roman"/>
                          <a:cs typeface="Times New Roman"/>
                          <a:sym typeface="Times New Roman"/>
                        </a:rPr>
                        <a:t>chất</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liệu</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nhựa</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gia</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cố</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bằng</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sợi</a:t>
                      </a:r>
                      <a:r>
                        <a:rPr lang="en-US" sz="1400" b="0" i="0" u="none" strike="noStrike" cap="none" dirty="0">
                          <a:solidFill>
                            <a:srgbClr val="212446"/>
                          </a:solidFill>
                          <a:latin typeface="Times New Roman"/>
                          <a:ea typeface="Times New Roman"/>
                          <a:cs typeface="Times New Roman"/>
                          <a:sym typeface="Times New Roman"/>
                        </a:rPr>
                        <a:t> carbon </a:t>
                      </a:r>
                      <a:r>
                        <a:rPr lang="en-US" sz="1400" b="0" i="0" u="none" strike="noStrike" cap="none" dirty="0" err="1">
                          <a:solidFill>
                            <a:srgbClr val="212446"/>
                          </a:solidFill>
                          <a:latin typeface="Times New Roman"/>
                          <a:ea typeface="Times New Roman"/>
                          <a:cs typeface="Times New Roman"/>
                          <a:sym typeface="Times New Roman"/>
                        </a:rPr>
                        <a:t>kết</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hợp</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với</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nhôm</a:t>
                      </a:r>
                      <a:endParaRPr sz="1400" u="none" strike="noStrike" cap="none" dirty="0">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Hợp kim nâng cấp</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Hợp chất cao su mặt gai + silica toàn phần</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Nhựa cứng</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Thủy tinh</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extLst>
                  <a:ext uri="{0D108BD9-81ED-4DB2-BD59-A6C34878D82A}">
                    <a16:rowId xmlns:a16="http://schemas.microsoft.com/office/drawing/2014/main" val="10002"/>
                  </a:ext>
                </a:extLst>
              </a:tr>
              <a:tr h="950150">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Vừa có được trọng lượng thấp, vừa có được độ vững chắc cao</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Phân chia lực tốt, bền với thời gian</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Lâu mòn và bền bỉ, bền vững</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Bền và nhẹ</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Trọng lượng nhẹ, bền, chống trầy xước</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extLst>
                  <a:ext uri="{0D108BD9-81ED-4DB2-BD59-A6C34878D82A}">
                    <a16:rowId xmlns:a16="http://schemas.microsoft.com/office/drawing/2014/main" val="10003"/>
                  </a:ext>
                </a:extLst>
              </a:tr>
              <a:tr h="819925">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Trở nên cứng chắc và bảo vệ khi va chạm</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Tạo nên sự sang trọng</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Độ bám đường tốt </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a:solidFill>
                            <a:srgbClr val="212446"/>
                          </a:solidFill>
                          <a:latin typeface="Times New Roman"/>
                          <a:ea typeface="Times New Roman"/>
                          <a:cs typeface="Times New Roman"/>
                          <a:sym typeface="Times New Roman"/>
                        </a:rPr>
                        <a:t>Tản nhiệt tốt</a:t>
                      </a:r>
                      <a:endParaRPr sz="1400" u="none" strike="noStrike" cap="none">
                        <a:solidFill>
                          <a:srgbClr val="212446"/>
                        </a:solidFill>
                        <a:latin typeface="Times New Roman"/>
                        <a:ea typeface="Times New Roman"/>
                        <a:cs typeface="Times New Roman"/>
                        <a:sym typeface="Times New Roman"/>
                      </a:endParaRPr>
                    </a:p>
                  </a:txBody>
                  <a:tcPr marL="36150" marR="36150" marT="18075" marB="18075" anchor="ctr"/>
                </a:tc>
                <a:tc>
                  <a:txBody>
                    <a:bodyPr/>
                    <a:lstStyle/>
                    <a:p>
                      <a:pPr marL="0" marR="0" lvl="0" indent="0" algn="ctr" rtl="0">
                        <a:lnSpc>
                          <a:spcPct val="100000"/>
                        </a:lnSpc>
                        <a:spcBef>
                          <a:spcPts val="0"/>
                        </a:spcBef>
                        <a:spcAft>
                          <a:spcPts val="0"/>
                        </a:spcAft>
                        <a:buNone/>
                      </a:pPr>
                      <a:r>
                        <a:rPr lang="en-US" sz="1400" b="0" i="0" u="none" strike="noStrike" cap="none" dirty="0" err="1">
                          <a:solidFill>
                            <a:srgbClr val="212446"/>
                          </a:solidFill>
                          <a:latin typeface="Times New Roman"/>
                          <a:ea typeface="Times New Roman"/>
                          <a:cs typeface="Times New Roman"/>
                          <a:sym typeface="Times New Roman"/>
                        </a:rPr>
                        <a:t>Tạo</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cảm</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giác</a:t>
                      </a:r>
                      <a:r>
                        <a:rPr lang="en-US" sz="1400" b="0" i="0" u="none" strike="noStrike" cap="none" dirty="0">
                          <a:solidFill>
                            <a:srgbClr val="212446"/>
                          </a:solidFill>
                          <a:latin typeface="Times New Roman"/>
                          <a:ea typeface="Times New Roman"/>
                          <a:cs typeface="Times New Roman"/>
                          <a:sym typeface="Times New Roman"/>
                        </a:rPr>
                        <a:t> an </a:t>
                      </a:r>
                      <a:r>
                        <a:rPr lang="en-US" sz="1400" b="0" i="0" u="none" strike="noStrike" cap="none" dirty="0" err="1">
                          <a:solidFill>
                            <a:srgbClr val="212446"/>
                          </a:solidFill>
                          <a:latin typeface="Times New Roman"/>
                          <a:ea typeface="Times New Roman"/>
                          <a:cs typeface="Times New Roman"/>
                          <a:sym typeface="Times New Roman"/>
                        </a:rPr>
                        <a:t>toàn</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cho</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người</a:t>
                      </a:r>
                      <a:r>
                        <a:rPr lang="en-US" sz="1400" b="0" i="0" u="none" strike="noStrike" cap="none" dirty="0">
                          <a:solidFill>
                            <a:srgbClr val="212446"/>
                          </a:solidFill>
                          <a:latin typeface="Times New Roman"/>
                          <a:ea typeface="Times New Roman"/>
                          <a:cs typeface="Times New Roman"/>
                          <a:sym typeface="Times New Roman"/>
                        </a:rPr>
                        <a:t> </a:t>
                      </a:r>
                      <a:r>
                        <a:rPr lang="en-US" sz="1400" b="0" i="0" u="none" strike="noStrike" cap="none" dirty="0" err="1">
                          <a:solidFill>
                            <a:srgbClr val="212446"/>
                          </a:solidFill>
                          <a:latin typeface="Times New Roman"/>
                          <a:ea typeface="Times New Roman"/>
                          <a:cs typeface="Times New Roman"/>
                          <a:sym typeface="Times New Roman"/>
                        </a:rPr>
                        <a:t>lái</a:t>
                      </a:r>
                      <a:endParaRPr sz="1400" u="none" strike="noStrike" cap="none" dirty="0">
                        <a:solidFill>
                          <a:srgbClr val="212446"/>
                        </a:solidFill>
                        <a:latin typeface="Times New Roman"/>
                        <a:ea typeface="Times New Roman"/>
                        <a:cs typeface="Times New Roman"/>
                        <a:sym typeface="Times New Roman"/>
                      </a:endParaRPr>
                    </a:p>
                  </a:txBody>
                  <a:tcPr marL="36150" marR="36150" marT="18075" marB="18075" anchor="ctr"/>
                </a:tc>
                <a:extLst>
                  <a:ext uri="{0D108BD9-81ED-4DB2-BD59-A6C34878D82A}">
                    <a16:rowId xmlns:a16="http://schemas.microsoft.com/office/drawing/2014/main" val="10004"/>
                  </a:ext>
                </a:extLst>
              </a:tr>
            </a:tbl>
          </a:graphicData>
        </a:graphic>
      </p:graphicFrame>
      <p:pic>
        <p:nvPicPr>
          <p:cNvPr id="654" name="Google Shape;654;p47" descr="Hybrid chip tuning – BMW i8 1500 16 v Turbo Hybrid | Chiptuning QUANTUM"/>
          <p:cNvPicPr preferRelativeResize="0"/>
          <p:nvPr/>
        </p:nvPicPr>
        <p:blipFill rotWithShape="1">
          <a:blip r:embed="rId3">
            <a:alphaModFix/>
          </a:blip>
          <a:srcRect/>
          <a:stretch/>
        </p:blipFill>
        <p:spPr>
          <a:xfrm>
            <a:off x="164985" y="1321910"/>
            <a:ext cx="1508759" cy="784019"/>
          </a:xfrm>
          <a:prstGeom prst="rect">
            <a:avLst/>
          </a:prstGeom>
          <a:noFill/>
          <a:ln>
            <a:noFill/>
          </a:ln>
        </p:spPr>
      </p:pic>
      <p:pic>
        <p:nvPicPr>
          <p:cNvPr id="655" name="Google Shape;655;p47" descr="A close up of a car wheel&#10;&#10;Description automatically generated with low confidence"/>
          <p:cNvPicPr preferRelativeResize="0"/>
          <p:nvPr/>
        </p:nvPicPr>
        <p:blipFill rotWithShape="1">
          <a:blip r:embed="rId4">
            <a:alphaModFix/>
          </a:blip>
          <a:srcRect/>
          <a:stretch/>
        </p:blipFill>
        <p:spPr>
          <a:xfrm>
            <a:off x="1958513" y="1329678"/>
            <a:ext cx="1569547" cy="776251"/>
          </a:xfrm>
          <a:prstGeom prst="rect">
            <a:avLst/>
          </a:prstGeom>
          <a:noFill/>
          <a:ln>
            <a:noFill/>
          </a:ln>
        </p:spPr>
      </p:pic>
      <p:pic>
        <p:nvPicPr>
          <p:cNvPr id="656" name="Google Shape;656;p47" descr="Hình ảnh ngoại thất BMW i8 2019 hình 1"/>
          <p:cNvPicPr preferRelativeResize="0"/>
          <p:nvPr/>
        </p:nvPicPr>
        <p:blipFill rotWithShape="1">
          <a:blip r:embed="rId5">
            <a:alphaModFix/>
          </a:blip>
          <a:srcRect/>
          <a:stretch/>
        </p:blipFill>
        <p:spPr>
          <a:xfrm>
            <a:off x="3752307" y="1321910"/>
            <a:ext cx="1639386" cy="776251"/>
          </a:xfrm>
          <a:prstGeom prst="rect">
            <a:avLst/>
          </a:prstGeom>
          <a:noFill/>
          <a:ln>
            <a:noFill/>
          </a:ln>
        </p:spPr>
      </p:pic>
      <p:pic>
        <p:nvPicPr>
          <p:cNvPr id="657" name="Google Shape;657;p47" descr="https://i.xeoto.com.vn/auto/bmw/i8/2019/ngoai-that-bmw-i8-24525.png"/>
          <p:cNvPicPr preferRelativeResize="0"/>
          <p:nvPr/>
        </p:nvPicPr>
        <p:blipFill rotWithShape="1">
          <a:blip r:embed="rId6">
            <a:alphaModFix/>
          </a:blip>
          <a:srcRect/>
          <a:stretch/>
        </p:blipFill>
        <p:spPr>
          <a:xfrm>
            <a:off x="5606623" y="1332685"/>
            <a:ext cx="1578926" cy="765624"/>
          </a:xfrm>
          <a:prstGeom prst="rect">
            <a:avLst/>
          </a:prstGeom>
          <a:noFill/>
          <a:ln>
            <a:noFill/>
          </a:ln>
        </p:spPr>
      </p:pic>
      <p:pic>
        <p:nvPicPr>
          <p:cNvPr id="658" name="Google Shape;658;p47" descr="i8 Coupe Roof Antenna"/>
          <p:cNvPicPr preferRelativeResize="0"/>
          <p:nvPr/>
        </p:nvPicPr>
        <p:blipFill rotWithShape="1">
          <a:blip r:embed="rId7">
            <a:alphaModFix/>
          </a:blip>
          <a:srcRect/>
          <a:stretch/>
        </p:blipFill>
        <p:spPr>
          <a:xfrm>
            <a:off x="7438579" y="1329678"/>
            <a:ext cx="1563148" cy="76848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8"/>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4" name="Google Shape;664;p48"/>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665" name="Google Shape;665;p48"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6" name="Google Shape;666;p48"/>
          <p:cNvSpPr txBox="1"/>
          <p:nvPr/>
        </p:nvSpPr>
        <p:spPr>
          <a:xfrm>
            <a:off x="609602" y="743349"/>
            <a:ext cx="3962399" cy="401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Tổng thể về chất liệu tạo hình</a:t>
            </a:r>
            <a:endParaRPr>
              <a:solidFill>
                <a:srgbClr val="FFC000"/>
              </a:solidFill>
            </a:endParaRPr>
          </a:p>
        </p:txBody>
      </p:sp>
      <p:pic>
        <p:nvPicPr>
          <p:cNvPr id="667" name="Google Shape;667;p48" descr="2018 BMW i8 E-Copper Review - (The Future of Supercars)"/>
          <p:cNvPicPr preferRelativeResize="0"/>
          <p:nvPr/>
        </p:nvPicPr>
        <p:blipFill rotWithShape="1">
          <a:blip r:embed="rId3">
            <a:alphaModFix/>
          </a:blip>
          <a:srcRect/>
          <a:stretch/>
        </p:blipFill>
        <p:spPr>
          <a:xfrm>
            <a:off x="772795" y="1344967"/>
            <a:ext cx="2816225" cy="1877014"/>
          </a:xfrm>
          <a:prstGeom prst="rect">
            <a:avLst/>
          </a:prstGeom>
          <a:noFill/>
          <a:ln>
            <a:noFill/>
          </a:ln>
        </p:spPr>
      </p:pic>
      <p:sp>
        <p:nvSpPr>
          <p:cNvPr id="668" name="Google Shape;668;p48"/>
          <p:cNvSpPr txBox="1"/>
          <p:nvPr/>
        </p:nvSpPr>
        <p:spPr>
          <a:xfrm>
            <a:off x="777009" y="3482461"/>
            <a:ext cx="2709545" cy="969496"/>
          </a:xfrm>
          <a:prstGeom prst="rect">
            <a:avLst/>
          </a:prstGeom>
          <a:noFill/>
          <a:ln>
            <a:noFill/>
          </a:ln>
        </p:spPr>
        <p:txBody>
          <a:bodyPr spcFirstLastPara="1" wrap="square" lIns="137150" tIns="68575" rIns="137150" bIns="68575"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 Nhựa bóng </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 Màu</a:t>
            </a: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 Họa tiết được in nổi</a:t>
            </a:r>
            <a:endParaRPr sz="1800" b="0" i="0" u="none" strike="noStrike" cap="none">
              <a:solidFill>
                <a:schemeClr val="dk1"/>
              </a:solidFill>
              <a:latin typeface="Times New Roman"/>
              <a:ea typeface="Times New Roman"/>
              <a:cs typeface="Times New Roman"/>
              <a:sym typeface="Times New Roman"/>
            </a:endParaRPr>
          </a:p>
        </p:txBody>
      </p:sp>
      <p:pic>
        <p:nvPicPr>
          <p:cNvPr id="669" name="Google Shape;669;p48" descr="Hình ảnh ngoại thất BMW i8 2019 hình 1"/>
          <p:cNvPicPr preferRelativeResize="0"/>
          <p:nvPr/>
        </p:nvPicPr>
        <p:blipFill rotWithShape="1">
          <a:blip r:embed="rId4">
            <a:alphaModFix/>
          </a:blip>
          <a:srcRect/>
          <a:stretch/>
        </p:blipFill>
        <p:spPr>
          <a:xfrm>
            <a:off x="4493433" y="1344967"/>
            <a:ext cx="3964119" cy="1877014"/>
          </a:xfrm>
          <a:prstGeom prst="rect">
            <a:avLst/>
          </a:prstGeom>
          <a:noFill/>
          <a:ln>
            <a:noFill/>
          </a:ln>
        </p:spPr>
      </p:pic>
      <p:sp>
        <p:nvSpPr>
          <p:cNvPr id="670" name="Google Shape;670;p48"/>
          <p:cNvSpPr txBox="1"/>
          <p:nvPr/>
        </p:nvSpPr>
        <p:spPr>
          <a:xfrm>
            <a:off x="4493433" y="3482461"/>
            <a:ext cx="3205481" cy="692497"/>
          </a:xfrm>
          <a:prstGeom prst="rect">
            <a:avLst/>
          </a:prstGeom>
          <a:noFill/>
          <a:ln>
            <a:noFill/>
          </a:ln>
        </p:spPr>
        <p:txBody>
          <a:bodyPr spcFirstLastPara="1" wrap="square" lIns="137150" tIns="68575" rIns="137150" bIns="68575"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 Có các đường rãnh, ma sát.</a:t>
            </a: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 Logo hãng xe</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9"/>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6" name="Google Shape;676;p49"/>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677" name="Google Shape;677;p49"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8" name="Google Shape;678;p49"/>
          <p:cNvSpPr txBox="1"/>
          <p:nvPr/>
        </p:nvSpPr>
        <p:spPr>
          <a:xfrm>
            <a:off x="609602" y="569408"/>
            <a:ext cx="3962399" cy="401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Tổng thể về đường nét</a:t>
            </a:r>
            <a:endParaRPr>
              <a:solidFill>
                <a:srgbClr val="FFC000"/>
              </a:solidFill>
            </a:endParaRPr>
          </a:p>
        </p:txBody>
      </p:sp>
      <p:graphicFrame>
        <p:nvGraphicFramePr>
          <p:cNvPr id="679" name="Google Shape;679;p49"/>
          <p:cNvGraphicFramePr/>
          <p:nvPr/>
        </p:nvGraphicFramePr>
        <p:xfrm>
          <a:off x="-10793" y="1144410"/>
          <a:ext cx="9140500" cy="3694275"/>
        </p:xfrm>
        <a:graphic>
          <a:graphicData uri="http://schemas.openxmlformats.org/drawingml/2006/table">
            <a:tbl>
              <a:tblPr>
                <a:noFill/>
                <a:tableStyleId>{7B4B5631-4E5F-4202-963C-10EEF8F3F637}</a:tableStyleId>
              </a:tblPr>
              <a:tblGrid>
                <a:gridCol w="1306975">
                  <a:extLst>
                    <a:ext uri="{9D8B030D-6E8A-4147-A177-3AD203B41FA5}">
                      <a16:colId xmlns:a16="http://schemas.microsoft.com/office/drawing/2014/main" val="20000"/>
                    </a:ext>
                  </a:extLst>
                </a:gridCol>
                <a:gridCol w="1833525">
                  <a:extLst>
                    <a:ext uri="{9D8B030D-6E8A-4147-A177-3AD203B41FA5}">
                      <a16:colId xmlns:a16="http://schemas.microsoft.com/office/drawing/2014/main" val="20001"/>
                    </a:ext>
                  </a:extLst>
                </a:gridCol>
                <a:gridCol w="1543200">
                  <a:extLst>
                    <a:ext uri="{9D8B030D-6E8A-4147-A177-3AD203B41FA5}">
                      <a16:colId xmlns:a16="http://schemas.microsoft.com/office/drawing/2014/main" val="20002"/>
                    </a:ext>
                  </a:extLst>
                </a:gridCol>
                <a:gridCol w="2077975">
                  <a:extLst>
                    <a:ext uri="{9D8B030D-6E8A-4147-A177-3AD203B41FA5}">
                      <a16:colId xmlns:a16="http://schemas.microsoft.com/office/drawing/2014/main" val="20003"/>
                    </a:ext>
                  </a:extLst>
                </a:gridCol>
                <a:gridCol w="2378825">
                  <a:extLst>
                    <a:ext uri="{9D8B030D-6E8A-4147-A177-3AD203B41FA5}">
                      <a16:colId xmlns:a16="http://schemas.microsoft.com/office/drawing/2014/main" val="20004"/>
                    </a:ext>
                  </a:extLst>
                </a:gridCol>
              </a:tblGrid>
              <a:tr h="614800">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Dạng đường nét</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Hình ảnh</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Mô tả</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Loại đường nét</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Yếu tố biểu đạt</a:t>
                      </a:r>
                      <a:endParaRPr sz="1600" u="none" strike="noStrike" cap="none">
                        <a:solidFill>
                          <a:srgbClr val="171717"/>
                        </a:solidFill>
                        <a:latin typeface="Times New Roman"/>
                        <a:ea typeface="Times New Roman"/>
                        <a:cs typeface="Times New Roman"/>
                        <a:sym typeface="Times New Roman"/>
                      </a:endParaRPr>
                    </a:p>
                  </a:txBody>
                  <a:tcPr marL="25650" marR="25650" marT="0" marB="0"/>
                </a:tc>
                <a:extLst>
                  <a:ext uri="{0D108BD9-81ED-4DB2-BD59-A6C34878D82A}">
                    <a16:rowId xmlns:a16="http://schemas.microsoft.com/office/drawing/2014/main" val="10000"/>
                  </a:ext>
                </a:extLst>
              </a:tr>
              <a:tr h="943300">
                <a:tc rowSpan="2">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Đường nét kết cấu</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nchor="ctr"/>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Đường thẳng</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l" rtl="0">
                        <a:lnSpc>
                          <a:spcPct val="107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Đường thẳng tạo sự liền mạch mang tính liên hết giữa các chi tiết </a:t>
                      </a:r>
                      <a:endParaRPr sz="1600" u="none" strike="noStrike" cap="none">
                        <a:solidFill>
                          <a:srgbClr val="171717"/>
                        </a:solidFill>
                        <a:latin typeface="Times New Roman"/>
                        <a:ea typeface="Times New Roman"/>
                        <a:cs typeface="Times New Roman"/>
                        <a:sym typeface="Times New Roman"/>
                      </a:endParaRPr>
                    </a:p>
                  </a:txBody>
                  <a:tcPr marL="25650" marR="25650" marT="0" marB="0"/>
                </a:tc>
                <a:extLst>
                  <a:ext uri="{0D108BD9-81ED-4DB2-BD59-A6C34878D82A}">
                    <a16:rowId xmlns:a16="http://schemas.microsoft.com/office/drawing/2014/main" val="10001"/>
                  </a:ext>
                </a:extLst>
              </a:tr>
              <a:tr h="915500">
                <a:tc vMerge="1">
                  <a:txBody>
                    <a:bodyPr/>
                    <a:lstStyle/>
                    <a:p>
                      <a:endParaRPr lang="en-US"/>
                    </a:p>
                  </a:txBody>
                  <a:tcPr/>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Đường cong theo khuôn hình chữ nhật</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l" rtl="0">
                        <a:lnSpc>
                          <a:spcPct val="107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Đường viền dầy tạo sự đầy đặn, mạnh mẽ</a:t>
                      </a:r>
                      <a:endParaRPr sz="1600" u="none" strike="noStrike" cap="none">
                        <a:solidFill>
                          <a:srgbClr val="171717"/>
                        </a:solidFill>
                        <a:latin typeface="Times New Roman"/>
                        <a:ea typeface="Times New Roman"/>
                        <a:cs typeface="Times New Roman"/>
                        <a:sym typeface="Times New Roman"/>
                      </a:endParaRPr>
                    </a:p>
                  </a:txBody>
                  <a:tcPr marL="25650" marR="25650" marT="0" marB="0"/>
                </a:tc>
                <a:extLst>
                  <a:ext uri="{0D108BD9-81ED-4DB2-BD59-A6C34878D82A}">
                    <a16:rowId xmlns:a16="http://schemas.microsoft.com/office/drawing/2014/main" val="10002"/>
                  </a:ext>
                </a:extLst>
              </a:tr>
              <a:tr h="1220675">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Đường nét trang trí</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Kết hợp  bởi đường thẳng và đường cong</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l" rtl="0">
                        <a:lnSpc>
                          <a:spcPct val="107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Đường cong thẳng kết hợp tạo sự thanh thoát, tinh tế cho chi tiết, góp phần tạo điểm nhấn </a:t>
                      </a:r>
                      <a:endParaRPr sz="1600" u="none" strike="noStrike" cap="none">
                        <a:solidFill>
                          <a:srgbClr val="171717"/>
                        </a:solidFill>
                        <a:latin typeface="Times New Roman"/>
                        <a:ea typeface="Times New Roman"/>
                        <a:cs typeface="Times New Roman"/>
                        <a:sym typeface="Times New Roman"/>
                      </a:endParaRPr>
                    </a:p>
                  </a:txBody>
                  <a:tcPr marL="25650" marR="25650" marT="0" marB="0"/>
                </a:tc>
                <a:extLst>
                  <a:ext uri="{0D108BD9-81ED-4DB2-BD59-A6C34878D82A}">
                    <a16:rowId xmlns:a16="http://schemas.microsoft.com/office/drawing/2014/main" val="10003"/>
                  </a:ext>
                </a:extLst>
              </a:tr>
            </a:tbl>
          </a:graphicData>
        </a:graphic>
      </p:graphicFrame>
      <p:pic>
        <p:nvPicPr>
          <p:cNvPr id="680" name="Google Shape;680;p49" descr="https://i.xeoto.com.vn/auto/bmw/i8/2019/ngoai-that-bmw-i8-61978.png"/>
          <p:cNvPicPr preferRelativeResize="0"/>
          <p:nvPr/>
        </p:nvPicPr>
        <p:blipFill rotWithShape="1">
          <a:blip r:embed="rId3">
            <a:alphaModFix/>
          </a:blip>
          <a:srcRect/>
          <a:stretch/>
        </p:blipFill>
        <p:spPr>
          <a:xfrm>
            <a:off x="1257242" y="1609119"/>
            <a:ext cx="1933336" cy="1283701"/>
          </a:xfrm>
          <a:prstGeom prst="rect">
            <a:avLst/>
          </a:prstGeom>
          <a:noFill/>
          <a:ln>
            <a:noFill/>
          </a:ln>
        </p:spPr>
      </p:pic>
      <p:pic>
        <p:nvPicPr>
          <p:cNvPr id="681" name="Google Shape;681;p49" descr="https://i.xeoto.com.vn/auto/bmw/i8/2019/ngoai-that-bmw-i8-24525.png"/>
          <p:cNvPicPr preferRelativeResize="0"/>
          <p:nvPr/>
        </p:nvPicPr>
        <p:blipFill rotWithShape="1">
          <a:blip r:embed="rId4">
            <a:alphaModFix/>
          </a:blip>
          <a:srcRect/>
          <a:stretch/>
        </p:blipFill>
        <p:spPr>
          <a:xfrm>
            <a:off x="1380630" y="2740940"/>
            <a:ext cx="1667370" cy="927993"/>
          </a:xfrm>
          <a:prstGeom prst="rect">
            <a:avLst/>
          </a:prstGeom>
          <a:noFill/>
          <a:ln>
            <a:noFill/>
          </a:ln>
        </p:spPr>
      </p:pic>
      <p:cxnSp>
        <p:nvCxnSpPr>
          <p:cNvPr id="682" name="Google Shape;682;p49"/>
          <p:cNvCxnSpPr/>
          <p:nvPr/>
        </p:nvCxnSpPr>
        <p:spPr>
          <a:xfrm>
            <a:off x="3360420" y="2242931"/>
            <a:ext cx="1132364" cy="0"/>
          </a:xfrm>
          <a:prstGeom prst="straightConnector1">
            <a:avLst/>
          </a:prstGeom>
          <a:noFill/>
          <a:ln w="12700" cap="flat" cmpd="sng">
            <a:solidFill>
              <a:srgbClr val="171717"/>
            </a:solidFill>
            <a:prstDash val="solid"/>
            <a:round/>
            <a:headEnd type="none" w="sm" len="sm"/>
            <a:tailEnd type="none" w="sm" len="sm"/>
          </a:ln>
          <a:effectLst>
            <a:outerShdw blurRad="40000" dist="23000" dir="5400000" rotWithShape="0">
              <a:srgbClr val="000000">
                <a:alpha val="34901"/>
              </a:srgbClr>
            </a:outerShdw>
          </a:effectLst>
        </p:spPr>
      </p:cxnSp>
      <p:sp>
        <p:nvSpPr>
          <p:cNvPr id="683" name="Google Shape;683;p49"/>
          <p:cNvSpPr/>
          <p:nvPr/>
        </p:nvSpPr>
        <p:spPr>
          <a:xfrm>
            <a:off x="3360420" y="3050395"/>
            <a:ext cx="1132364" cy="309081"/>
          </a:xfrm>
          <a:prstGeom prst="roundRect">
            <a:avLst>
              <a:gd name="adj" fmla="val 35391"/>
            </a:avLst>
          </a:prstGeom>
          <a:noFill/>
          <a:ln w="12700" cap="flat"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84" name="Google Shape;684;p49"/>
          <p:cNvSpPr/>
          <p:nvPr/>
        </p:nvSpPr>
        <p:spPr>
          <a:xfrm rot="10645312">
            <a:off x="3443821" y="3957561"/>
            <a:ext cx="973688" cy="609326"/>
          </a:xfrm>
          <a:custGeom>
            <a:avLst/>
            <a:gdLst/>
            <a:ahLst/>
            <a:cxnLst/>
            <a:rect l="l" t="t" r="r" b="b"/>
            <a:pathLst>
              <a:path w="732681" h="1295111" extrusionOk="0">
                <a:moveTo>
                  <a:pt x="683706" y="11400"/>
                </a:moveTo>
                <a:cubicBezTo>
                  <a:pt x="656719" y="-12412"/>
                  <a:pt x="185231" y="-15588"/>
                  <a:pt x="83631" y="173325"/>
                </a:cubicBezTo>
                <a:cubicBezTo>
                  <a:pt x="-17969" y="362238"/>
                  <a:pt x="-33844" y="962313"/>
                  <a:pt x="74106" y="1144875"/>
                </a:cubicBezTo>
                <a:cubicBezTo>
                  <a:pt x="182056" y="1327437"/>
                  <a:pt x="702756" y="1308388"/>
                  <a:pt x="731331" y="1268700"/>
                </a:cubicBezTo>
                <a:cubicBezTo>
                  <a:pt x="759906" y="1229013"/>
                  <a:pt x="326519" y="1065500"/>
                  <a:pt x="245556" y="906750"/>
                </a:cubicBezTo>
                <a:cubicBezTo>
                  <a:pt x="164593" y="748000"/>
                  <a:pt x="169356" y="463837"/>
                  <a:pt x="245556" y="316200"/>
                </a:cubicBezTo>
                <a:cubicBezTo>
                  <a:pt x="321756" y="168563"/>
                  <a:pt x="710693" y="35212"/>
                  <a:pt x="683706" y="11400"/>
                </a:cubicBezTo>
                <a:close/>
              </a:path>
            </a:pathLst>
          </a:custGeom>
          <a:noFill/>
          <a:ln w="12700" cap="flat"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685" name="Google Shape;685;p49" descr="Hình ảnh ngoại thất BMW i8 2019 hình 7"/>
          <p:cNvPicPr preferRelativeResize="0"/>
          <p:nvPr/>
        </p:nvPicPr>
        <p:blipFill rotWithShape="1">
          <a:blip r:embed="rId5">
            <a:alphaModFix/>
          </a:blip>
          <a:srcRect/>
          <a:stretch/>
        </p:blipFill>
        <p:spPr>
          <a:xfrm>
            <a:off x="1160443" y="3591595"/>
            <a:ext cx="2111694" cy="14021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273369" y="1598029"/>
            <a:ext cx="4076443"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Tổng quan về thương hiệu BMW</a:t>
            </a:r>
            <a:endParaRPr>
              <a:solidFill>
                <a:srgbClr val="171717"/>
              </a:solidFill>
              <a:latin typeface="Times New Roman"/>
              <a:ea typeface="Times New Roman"/>
              <a:cs typeface="Times New Roman"/>
              <a:sym typeface="Times New Roman"/>
            </a:endParaRPr>
          </a:p>
        </p:txBody>
      </p:sp>
      <p:sp>
        <p:nvSpPr>
          <p:cNvPr id="130" name="Google Shape;130;p5"/>
          <p:cNvSpPr txBox="1">
            <a:spLocks noGrp="1"/>
          </p:cNvSpPr>
          <p:nvPr>
            <p:ph type="title" idx="2"/>
          </p:nvPr>
        </p:nvSpPr>
        <p:spPr>
          <a:xfrm>
            <a:off x="4811250" y="3679946"/>
            <a:ext cx="3070439"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Truyền thông và quảng bá sản phẩm</a:t>
            </a:r>
            <a:endParaRPr>
              <a:solidFill>
                <a:srgbClr val="171717"/>
              </a:solidFill>
              <a:latin typeface="Times New Roman"/>
              <a:ea typeface="Times New Roman"/>
              <a:cs typeface="Times New Roman"/>
              <a:sym typeface="Times New Roman"/>
            </a:endParaRPr>
          </a:p>
        </p:txBody>
      </p:sp>
      <p:sp>
        <p:nvSpPr>
          <p:cNvPr id="131" name="Google Shape;131;p5"/>
          <p:cNvSpPr txBox="1">
            <a:spLocks noGrp="1"/>
          </p:cNvSpPr>
          <p:nvPr>
            <p:ph type="title" idx="4"/>
          </p:nvPr>
        </p:nvSpPr>
        <p:spPr>
          <a:xfrm>
            <a:off x="4819725" y="1916400"/>
            <a:ext cx="3153566"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Tầm nhìn, sứ mệnh, mục tiêu và giá trị cốt lõi</a:t>
            </a:r>
            <a:endParaRPr>
              <a:solidFill>
                <a:srgbClr val="171717"/>
              </a:solidFill>
              <a:latin typeface="Times New Roman"/>
              <a:ea typeface="Times New Roman"/>
              <a:cs typeface="Times New Roman"/>
              <a:sym typeface="Times New Roman"/>
            </a:endParaRPr>
          </a:p>
        </p:txBody>
      </p:sp>
      <p:sp>
        <p:nvSpPr>
          <p:cNvPr id="132" name="Google Shape;132;p5"/>
          <p:cNvSpPr txBox="1">
            <a:spLocks noGrp="1"/>
          </p:cNvSpPr>
          <p:nvPr>
            <p:ph type="title" idx="6"/>
          </p:nvPr>
        </p:nvSpPr>
        <p:spPr>
          <a:xfrm>
            <a:off x="890251" y="2374400"/>
            <a:ext cx="3442500"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Logo thương hiệu</a:t>
            </a:r>
            <a:endParaRPr>
              <a:solidFill>
                <a:srgbClr val="171717"/>
              </a:solidFill>
              <a:latin typeface="Times New Roman"/>
              <a:ea typeface="Times New Roman"/>
              <a:cs typeface="Times New Roman"/>
              <a:sym typeface="Times New Roman"/>
            </a:endParaRPr>
          </a:p>
        </p:txBody>
      </p:sp>
      <p:sp>
        <p:nvSpPr>
          <p:cNvPr id="133" name="Google Shape;133;p5"/>
          <p:cNvSpPr txBox="1">
            <a:spLocks noGrp="1"/>
          </p:cNvSpPr>
          <p:nvPr>
            <p:ph type="title" idx="8"/>
          </p:nvPr>
        </p:nvSpPr>
        <p:spPr>
          <a:xfrm>
            <a:off x="4811250" y="2798173"/>
            <a:ext cx="3153566"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Hệ thống sản phẩm, phân phối và bán hàng</a:t>
            </a:r>
            <a:endParaRPr>
              <a:solidFill>
                <a:srgbClr val="171717"/>
              </a:solidFill>
              <a:latin typeface="Times New Roman"/>
              <a:ea typeface="Times New Roman"/>
              <a:cs typeface="Times New Roman"/>
              <a:sym typeface="Times New Roman"/>
            </a:endParaRPr>
          </a:p>
        </p:txBody>
      </p:sp>
      <p:sp>
        <p:nvSpPr>
          <p:cNvPr id="134" name="Google Shape;134;p5"/>
          <p:cNvSpPr txBox="1">
            <a:spLocks noGrp="1"/>
          </p:cNvSpPr>
          <p:nvPr>
            <p:ph type="title" idx="13"/>
          </p:nvPr>
        </p:nvSpPr>
        <p:spPr>
          <a:xfrm>
            <a:off x="890251" y="3150770"/>
            <a:ext cx="3442500"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Đối tượng khách hàng</a:t>
            </a:r>
            <a:endParaRPr>
              <a:solidFill>
                <a:srgbClr val="171717"/>
              </a:solidFill>
              <a:latin typeface="Times New Roman"/>
              <a:ea typeface="Times New Roman"/>
              <a:cs typeface="Times New Roman"/>
              <a:sym typeface="Times New Roman"/>
            </a:endParaRPr>
          </a:p>
        </p:txBody>
      </p:sp>
      <p:sp>
        <p:nvSpPr>
          <p:cNvPr id="135" name="Google Shape;135;p5"/>
          <p:cNvSpPr txBox="1">
            <a:spLocks noGrp="1"/>
          </p:cNvSpPr>
          <p:nvPr>
            <p:ph type="title" idx="15"/>
          </p:nvPr>
        </p:nvSpPr>
        <p:spPr>
          <a:xfrm>
            <a:off x="713225" y="539500"/>
            <a:ext cx="7717500" cy="5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1. Nghiên cứu tiền thiết kế</a:t>
            </a:r>
            <a:endParaRPr>
              <a:solidFill>
                <a:srgbClr val="171717"/>
              </a:solidFill>
              <a:latin typeface="Times New Roman"/>
              <a:ea typeface="Times New Roman"/>
              <a:cs typeface="Times New Roman"/>
              <a:sym typeface="Times New Roman"/>
            </a:endParaRPr>
          </a:p>
        </p:txBody>
      </p:sp>
      <p:sp>
        <p:nvSpPr>
          <p:cNvPr id="136" name="Google Shape;136;p5"/>
          <p:cNvSpPr txBox="1"/>
          <p:nvPr/>
        </p:nvSpPr>
        <p:spPr>
          <a:xfrm>
            <a:off x="4332750" y="1459200"/>
            <a:ext cx="478500" cy="3008100"/>
          </a:xfrm>
          <a:prstGeom prst="rect">
            <a:avLst/>
          </a:prstGeom>
          <a:solidFill>
            <a:schemeClr val="dk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700"/>
              <a:buFont typeface="Arial"/>
              <a:buNone/>
            </a:pPr>
            <a:endParaRPr sz="2700" b="0" i="0" u="none" strike="noStrike" cap="none">
              <a:solidFill>
                <a:srgbClr val="171717"/>
              </a:solidFill>
              <a:latin typeface="Times New Roman"/>
              <a:ea typeface="Times New Roman"/>
              <a:cs typeface="Times New Roman"/>
              <a:sym typeface="Times New Roman"/>
            </a:endParaRPr>
          </a:p>
        </p:txBody>
      </p:sp>
      <p:sp>
        <p:nvSpPr>
          <p:cNvPr id="137" name="Google Shape;137;p5"/>
          <p:cNvSpPr txBox="1"/>
          <p:nvPr/>
        </p:nvSpPr>
        <p:spPr>
          <a:xfrm>
            <a:off x="890251" y="3927141"/>
            <a:ext cx="3442500" cy="527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500"/>
              <a:buFont typeface="Cinzel"/>
              <a:buNone/>
            </a:pPr>
            <a:r>
              <a:rPr lang="en-US" sz="2000" b="0" i="0" u="none" strike="noStrike" cap="none">
                <a:solidFill>
                  <a:srgbClr val="171717"/>
                </a:solidFill>
                <a:latin typeface="Times New Roman"/>
                <a:ea typeface="Times New Roman"/>
                <a:cs typeface="Times New Roman"/>
                <a:sym typeface="Times New Roman"/>
              </a:rPr>
              <a:t>Đối thủ cạnh tranh</a:t>
            </a:r>
            <a:endParaRPr sz="2000" b="0" i="0" u="none" strike="noStrike" cap="none">
              <a:solidFill>
                <a:srgbClr val="171717"/>
              </a:solidFill>
              <a:latin typeface="Times New Roman"/>
              <a:ea typeface="Times New Roman"/>
              <a:cs typeface="Times New Roman"/>
              <a:sym typeface="Times New Roman"/>
            </a:endParaRPr>
          </a:p>
        </p:txBody>
      </p:sp>
      <p:sp>
        <p:nvSpPr>
          <p:cNvPr id="138" name="Google Shape;138;p5"/>
          <p:cNvSpPr/>
          <p:nvPr/>
        </p:nvSpPr>
        <p:spPr>
          <a:xfrm>
            <a:off x="138545" y="2729345"/>
            <a:ext cx="751706" cy="2001982"/>
          </a:xfrm>
          <a:prstGeom prst="rect">
            <a:avLst/>
          </a:prstGeom>
          <a:solidFill>
            <a:srgbClr val="F9F4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0"/>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1" name="Google Shape;691;p50"/>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692" name="Google Shape;692;p50"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693" name="Google Shape;693;p50"/>
          <p:cNvGraphicFramePr/>
          <p:nvPr/>
        </p:nvGraphicFramePr>
        <p:xfrm>
          <a:off x="-10793" y="743349"/>
          <a:ext cx="9140500" cy="4098997"/>
        </p:xfrm>
        <a:graphic>
          <a:graphicData uri="http://schemas.openxmlformats.org/drawingml/2006/table">
            <a:tbl>
              <a:tblPr>
                <a:noFill/>
                <a:tableStyleId>{7B4B5631-4E5F-4202-963C-10EEF8F3F637}</a:tableStyleId>
              </a:tblPr>
              <a:tblGrid>
                <a:gridCol w="1306975">
                  <a:extLst>
                    <a:ext uri="{9D8B030D-6E8A-4147-A177-3AD203B41FA5}">
                      <a16:colId xmlns:a16="http://schemas.microsoft.com/office/drawing/2014/main" val="20000"/>
                    </a:ext>
                  </a:extLst>
                </a:gridCol>
                <a:gridCol w="1833525">
                  <a:extLst>
                    <a:ext uri="{9D8B030D-6E8A-4147-A177-3AD203B41FA5}">
                      <a16:colId xmlns:a16="http://schemas.microsoft.com/office/drawing/2014/main" val="20001"/>
                    </a:ext>
                  </a:extLst>
                </a:gridCol>
                <a:gridCol w="1543200">
                  <a:extLst>
                    <a:ext uri="{9D8B030D-6E8A-4147-A177-3AD203B41FA5}">
                      <a16:colId xmlns:a16="http://schemas.microsoft.com/office/drawing/2014/main" val="20002"/>
                    </a:ext>
                  </a:extLst>
                </a:gridCol>
                <a:gridCol w="1859975">
                  <a:extLst>
                    <a:ext uri="{9D8B030D-6E8A-4147-A177-3AD203B41FA5}">
                      <a16:colId xmlns:a16="http://schemas.microsoft.com/office/drawing/2014/main" val="20003"/>
                    </a:ext>
                  </a:extLst>
                </a:gridCol>
                <a:gridCol w="2596825">
                  <a:extLst>
                    <a:ext uri="{9D8B030D-6E8A-4147-A177-3AD203B41FA5}">
                      <a16:colId xmlns:a16="http://schemas.microsoft.com/office/drawing/2014/main" val="20004"/>
                    </a:ext>
                  </a:extLst>
                </a:gridCol>
              </a:tblGrid>
              <a:tr h="658450">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Dạng đường nét</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Hình ảnh</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Mô tả</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Loại đường nét</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Yếu tố biểu đạt</a:t>
                      </a:r>
                      <a:endParaRPr sz="1600" u="none" strike="noStrike" cap="none">
                        <a:solidFill>
                          <a:srgbClr val="171717"/>
                        </a:solidFill>
                        <a:latin typeface="Times New Roman"/>
                        <a:ea typeface="Times New Roman"/>
                        <a:cs typeface="Times New Roman"/>
                        <a:sym typeface="Times New Roman"/>
                      </a:endParaRPr>
                    </a:p>
                  </a:txBody>
                  <a:tcPr marL="25650" marR="25650" marT="0" marB="0"/>
                </a:tc>
                <a:extLst>
                  <a:ext uri="{0D108BD9-81ED-4DB2-BD59-A6C34878D82A}">
                    <a16:rowId xmlns:a16="http://schemas.microsoft.com/office/drawing/2014/main" val="10000"/>
                  </a:ext>
                </a:extLst>
              </a:tr>
              <a:tr h="1005500">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Đường nét trang trí</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nchor="ctr"/>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Các đường bản to, song song hướng lên 2 đầu</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l" rtl="0">
                        <a:lnSpc>
                          <a:spcPct val="107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Tạo sự tinh tế lịch sự xen lẫn thể thao cá tính, chiều hướng đi lên</a:t>
                      </a:r>
                      <a:endParaRPr sz="1600" u="none" strike="noStrike" cap="none">
                        <a:solidFill>
                          <a:srgbClr val="171717"/>
                        </a:solidFill>
                        <a:latin typeface="Times New Roman"/>
                        <a:ea typeface="Times New Roman"/>
                        <a:cs typeface="Times New Roman"/>
                        <a:sym typeface="Times New Roman"/>
                      </a:endParaRPr>
                    </a:p>
                  </a:txBody>
                  <a:tcPr marL="25650" marR="25650" marT="0" marB="0"/>
                </a:tc>
                <a:extLst>
                  <a:ext uri="{0D108BD9-81ED-4DB2-BD59-A6C34878D82A}">
                    <a16:rowId xmlns:a16="http://schemas.microsoft.com/office/drawing/2014/main" val="10001"/>
                  </a:ext>
                </a:extLst>
              </a:tr>
              <a:tr h="1116425">
                <a:tc>
                  <a:txBody>
                    <a:bodyPr/>
                    <a:lstStyle/>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Đường nét kết cấu trang trí</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b="0" i="0" u="none" strike="noStrike" cap="none">
                        <a:solidFill>
                          <a:srgbClr val="171717"/>
                        </a:solidFill>
                        <a:latin typeface="Times New Roman"/>
                        <a:ea typeface="Times New Roman"/>
                        <a:cs typeface="Times New Roman"/>
                        <a:sym typeface="Times New Roman"/>
                      </a:endParaRPr>
                    </a:p>
                    <a:p>
                      <a:pPr marL="0" marR="0" lvl="0" indent="0" algn="ctr" rtl="0">
                        <a:lnSpc>
                          <a:spcPct val="107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Đường cong đường thẳng</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l"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Đường bản to dày tạo sự vững chắc, khoẻ khoắn </a:t>
                      </a:r>
                      <a:endParaRPr/>
                    </a:p>
                    <a:p>
                      <a:pPr marL="0" marR="0" lvl="0" indent="0" algn="l" rtl="0">
                        <a:lnSpc>
                          <a:spcPct val="107000"/>
                        </a:lnSpc>
                        <a:spcBef>
                          <a:spcPts val="800"/>
                        </a:spcBef>
                        <a:spcAft>
                          <a:spcPts val="0"/>
                        </a:spcAft>
                        <a:buNone/>
                      </a:pPr>
                      <a:r>
                        <a:rPr lang="en-US" sz="1600" b="0" i="0" u="none" strike="noStrike" cap="none">
                          <a:solidFill>
                            <a:srgbClr val="171717"/>
                          </a:solidFill>
                          <a:latin typeface="Times New Roman"/>
                          <a:ea typeface="Times New Roman"/>
                          <a:cs typeface="Times New Roman"/>
                          <a:sym typeface="Times New Roman"/>
                        </a:rPr>
                        <a:t>Đường cong tạo sự mềm mại thanh thoát và tinh tế</a:t>
                      </a:r>
                      <a:endParaRPr sz="1600" u="none" strike="noStrike" cap="none">
                        <a:solidFill>
                          <a:srgbClr val="171717"/>
                        </a:solidFill>
                        <a:latin typeface="Times New Roman"/>
                        <a:ea typeface="Times New Roman"/>
                        <a:cs typeface="Times New Roman"/>
                        <a:sym typeface="Times New Roman"/>
                      </a:endParaRPr>
                    </a:p>
                  </a:txBody>
                  <a:tcPr marL="114300" marR="114300" marT="0" marB="0"/>
                </a:tc>
                <a:extLst>
                  <a:ext uri="{0D108BD9-81ED-4DB2-BD59-A6C34878D82A}">
                    <a16:rowId xmlns:a16="http://schemas.microsoft.com/office/drawing/2014/main" val="10002"/>
                  </a:ext>
                </a:extLst>
              </a:tr>
              <a:tr h="1307350">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p>
                      <a:pPr marL="0" marR="0" lvl="0" indent="0" algn="ctr" rtl="0">
                        <a:lnSpc>
                          <a:spcPct val="107000"/>
                        </a:lnSpc>
                        <a:spcBef>
                          <a:spcPts val="0"/>
                        </a:spcBef>
                        <a:spcAft>
                          <a:spcPts val="0"/>
                        </a:spcAft>
                        <a:buNone/>
                      </a:pPr>
                      <a:r>
                        <a:rPr lang="en-US" sz="1600" u="none" strike="noStrike" cap="none">
                          <a:solidFill>
                            <a:srgbClr val="171717"/>
                          </a:solidFill>
                          <a:latin typeface="Times New Roman"/>
                          <a:ea typeface="Times New Roman"/>
                          <a:cs typeface="Times New Roman"/>
                          <a:sym typeface="Times New Roman"/>
                        </a:rPr>
                        <a:t>Đường nét trang trí</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ctr" rtl="0">
                        <a:lnSpc>
                          <a:spcPct val="107000"/>
                        </a:lnSpc>
                        <a:spcBef>
                          <a:spcPts val="0"/>
                        </a:spcBef>
                        <a:spcAft>
                          <a:spcPts val="0"/>
                        </a:spcAft>
                        <a:buNone/>
                      </a:pPr>
                      <a:endParaRPr sz="1600" u="none" strike="noStrike" cap="none">
                        <a:solidFill>
                          <a:srgbClr val="171717"/>
                        </a:solidFill>
                        <a:latin typeface="Times New Roman"/>
                        <a:ea typeface="Times New Roman"/>
                        <a:cs typeface="Times New Roman"/>
                        <a:sym typeface="Times New Roman"/>
                      </a:endParaRPr>
                    </a:p>
                    <a:p>
                      <a:pPr marL="0" marR="0" lvl="0" indent="0" algn="ctr" rtl="0">
                        <a:lnSpc>
                          <a:spcPct val="107000"/>
                        </a:lnSpc>
                        <a:spcBef>
                          <a:spcPts val="0"/>
                        </a:spcBef>
                        <a:spcAft>
                          <a:spcPts val="0"/>
                        </a:spcAft>
                        <a:buNone/>
                      </a:pPr>
                      <a:endParaRPr sz="1600" b="0" i="0" u="none" strike="noStrike" cap="none">
                        <a:solidFill>
                          <a:srgbClr val="171717"/>
                        </a:solidFill>
                        <a:latin typeface="Times New Roman"/>
                        <a:ea typeface="Times New Roman"/>
                        <a:cs typeface="Times New Roman"/>
                        <a:sym typeface="Times New Roman"/>
                      </a:endParaRPr>
                    </a:p>
                    <a:p>
                      <a:pPr marL="0" marR="0" lvl="0" indent="0" algn="ctr" rtl="0">
                        <a:lnSpc>
                          <a:spcPct val="107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Đường tròn</a:t>
                      </a:r>
                      <a:endParaRPr sz="1600" u="none" strike="noStrike" cap="none">
                        <a:solidFill>
                          <a:srgbClr val="171717"/>
                        </a:solidFill>
                        <a:latin typeface="Times New Roman"/>
                        <a:ea typeface="Times New Roman"/>
                        <a:cs typeface="Times New Roman"/>
                        <a:sym typeface="Times New Roman"/>
                      </a:endParaRPr>
                    </a:p>
                  </a:txBody>
                  <a:tcPr marL="25650" marR="25650" marT="0" marB="0"/>
                </a:tc>
                <a:tc>
                  <a:txBody>
                    <a:bodyPr/>
                    <a:lstStyle/>
                    <a:p>
                      <a:pPr marL="0" marR="0" lvl="0" indent="0" algn="l" rtl="0">
                        <a:lnSpc>
                          <a:spcPct val="107000"/>
                        </a:lnSpc>
                        <a:spcBef>
                          <a:spcPts val="0"/>
                        </a:spcBef>
                        <a:spcAft>
                          <a:spcPts val="0"/>
                        </a:spcAft>
                        <a:buNone/>
                      </a:pPr>
                      <a:endParaRPr sz="1600" b="0" i="0" u="none" strike="noStrike" cap="none">
                        <a:solidFill>
                          <a:srgbClr val="171717"/>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1600" b="0" i="0" u="none" strike="noStrike" cap="none">
                          <a:solidFill>
                            <a:srgbClr val="171717"/>
                          </a:solidFill>
                          <a:latin typeface="Times New Roman"/>
                          <a:ea typeface="Times New Roman"/>
                          <a:cs typeface="Times New Roman"/>
                          <a:sym typeface="Times New Roman"/>
                        </a:rPr>
                        <a:t>Đường tròn tạo sự liên tục, an toàn, đầy đặn</a:t>
                      </a:r>
                      <a:endParaRPr sz="1600" u="none" strike="noStrike" cap="none">
                        <a:solidFill>
                          <a:srgbClr val="171717"/>
                        </a:solidFill>
                        <a:latin typeface="Times New Roman"/>
                        <a:ea typeface="Times New Roman"/>
                        <a:cs typeface="Times New Roman"/>
                        <a:sym typeface="Times New Roman"/>
                      </a:endParaRPr>
                    </a:p>
                  </a:txBody>
                  <a:tcPr marL="114300" marR="114300" marT="0" marB="0"/>
                </a:tc>
                <a:extLst>
                  <a:ext uri="{0D108BD9-81ED-4DB2-BD59-A6C34878D82A}">
                    <a16:rowId xmlns:a16="http://schemas.microsoft.com/office/drawing/2014/main" val="10003"/>
                  </a:ext>
                </a:extLst>
              </a:tr>
            </a:tbl>
          </a:graphicData>
        </a:graphic>
      </p:graphicFrame>
      <p:pic>
        <p:nvPicPr>
          <p:cNvPr id="694" name="Google Shape;694;p50" descr="https://i.xeoto.com.vn/auto/bmw/i8/2019/ngoai-that-bmw-i8-24525.png"/>
          <p:cNvPicPr preferRelativeResize="0"/>
          <p:nvPr/>
        </p:nvPicPr>
        <p:blipFill rotWithShape="1">
          <a:blip r:embed="rId3">
            <a:alphaModFix/>
          </a:blip>
          <a:srcRect/>
          <a:stretch/>
        </p:blipFill>
        <p:spPr>
          <a:xfrm>
            <a:off x="1334454" y="1435782"/>
            <a:ext cx="1751646" cy="974897"/>
          </a:xfrm>
          <a:prstGeom prst="rect">
            <a:avLst/>
          </a:prstGeom>
          <a:noFill/>
          <a:ln>
            <a:noFill/>
          </a:ln>
        </p:spPr>
      </p:pic>
      <p:pic>
        <p:nvPicPr>
          <p:cNvPr id="695" name="Google Shape;695;p50" descr="Hình ảnh ngoại thất BMW i8 2019 hình 9"/>
          <p:cNvPicPr preferRelativeResize="0"/>
          <p:nvPr/>
        </p:nvPicPr>
        <p:blipFill rotWithShape="1">
          <a:blip r:embed="rId4">
            <a:alphaModFix/>
          </a:blip>
          <a:srcRect/>
          <a:stretch/>
        </p:blipFill>
        <p:spPr>
          <a:xfrm>
            <a:off x="1205989" y="2377032"/>
            <a:ext cx="2027201" cy="1346026"/>
          </a:xfrm>
          <a:prstGeom prst="rect">
            <a:avLst/>
          </a:prstGeom>
          <a:noFill/>
          <a:ln>
            <a:noFill/>
          </a:ln>
        </p:spPr>
      </p:pic>
      <p:pic>
        <p:nvPicPr>
          <p:cNvPr id="696" name="Google Shape;696;p50" descr="Hình ảnh ngoại thất BMW i8 2019 hình 1"/>
          <p:cNvPicPr preferRelativeResize="0"/>
          <p:nvPr/>
        </p:nvPicPr>
        <p:blipFill rotWithShape="1">
          <a:blip r:embed="rId5">
            <a:alphaModFix/>
          </a:blip>
          <a:srcRect/>
          <a:stretch/>
        </p:blipFill>
        <p:spPr>
          <a:xfrm>
            <a:off x="1277620" y="3571445"/>
            <a:ext cx="1808480" cy="1200799"/>
          </a:xfrm>
          <a:prstGeom prst="rect">
            <a:avLst/>
          </a:prstGeom>
          <a:noFill/>
          <a:ln>
            <a:noFill/>
          </a:ln>
        </p:spPr>
      </p:pic>
      <p:cxnSp>
        <p:nvCxnSpPr>
          <p:cNvPr id="697" name="Google Shape;697;p50"/>
          <p:cNvCxnSpPr/>
          <p:nvPr/>
        </p:nvCxnSpPr>
        <p:spPr>
          <a:xfrm>
            <a:off x="3295281" y="2007725"/>
            <a:ext cx="1132364" cy="14597"/>
          </a:xfrm>
          <a:prstGeom prst="straightConnector1">
            <a:avLst/>
          </a:prstGeom>
          <a:noFill/>
          <a:ln w="12700" cap="flat" cmpd="sng">
            <a:solidFill>
              <a:srgbClr val="171717"/>
            </a:solidFill>
            <a:prstDash val="solid"/>
            <a:round/>
            <a:headEnd type="none" w="sm" len="sm"/>
            <a:tailEnd type="none" w="sm" len="sm"/>
          </a:ln>
          <a:effectLst>
            <a:outerShdw blurRad="40000" dist="23000" dir="5400000" rotWithShape="0">
              <a:srgbClr val="000000">
                <a:alpha val="34901"/>
              </a:srgbClr>
            </a:outerShdw>
          </a:effectLst>
        </p:spPr>
      </p:cxnSp>
      <p:cxnSp>
        <p:nvCxnSpPr>
          <p:cNvPr id="698" name="Google Shape;698;p50"/>
          <p:cNvCxnSpPr/>
          <p:nvPr/>
        </p:nvCxnSpPr>
        <p:spPr>
          <a:xfrm>
            <a:off x="3295281" y="1812242"/>
            <a:ext cx="1132364" cy="14597"/>
          </a:xfrm>
          <a:prstGeom prst="straightConnector1">
            <a:avLst/>
          </a:prstGeom>
          <a:noFill/>
          <a:ln w="12700" cap="flat" cmpd="sng">
            <a:solidFill>
              <a:srgbClr val="171717"/>
            </a:solidFill>
            <a:prstDash val="solid"/>
            <a:round/>
            <a:headEnd type="none" w="sm" len="sm"/>
            <a:tailEnd type="none" w="sm" len="sm"/>
          </a:ln>
          <a:effectLst>
            <a:outerShdw blurRad="40000" dist="23000" dir="5400000" rotWithShape="0">
              <a:srgbClr val="000000">
                <a:alpha val="34901"/>
              </a:srgbClr>
            </a:outerShdw>
          </a:effectLst>
        </p:spPr>
      </p:cxnSp>
      <p:cxnSp>
        <p:nvCxnSpPr>
          <p:cNvPr id="699" name="Google Shape;699;p50"/>
          <p:cNvCxnSpPr/>
          <p:nvPr/>
        </p:nvCxnSpPr>
        <p:spPr>
          <a:xfrm>
            <a:off x="3298139" y="1912202"/>
            <a:ext cx="1132364" cy="14597"/>
          </a:xfrm>
          <a:prstGeom prst="straightConnector1">
            <a:avLst/>
          </a:prstGeom>
          <a:noFill/>
          <a:ln w="12700" cap="flat" cmpd="sng">
            <a:solidFill>
              <a:srgbClr val="171717"/>
            </a:solidFill>
            <a:prstDash val="solid"/>
            <a:round/>
            <a:headEnd type="none" w="sm" len="sm"/>
            <a:tailEnd type="none" w="sm" len="sm"/>
          </a:ln>
          <a:effectLst>
            <a:outerShdw blurRad="40000" dist="23000" dir="5400000" rotWithShape="0">
              <a:srgbClr val="000000">
                <a:alpha val="34901"/>
              </a:srgbClr>
            </a:outerShdw>
          </a:effectLst>
        </p:spPr>
      </p:cxnSp>
      <p:sp>
        <p:nvSpPr>
          <p:cNvPr id="700" name="Google Shape;700;p50"/>
          <p:cNvSpPr/>
          <p:nvPr/>
        </p:nvSpPr>
        <p:spPr>
          <a:xfrm>
            <a:off x="3279548" y="2686237"/>
            <a:ext cx="1292453" cy="650579"/>
          </a:xfrm>
          <a:custGeom>
            <a:avLst/>
            <a:gdLst/>
            <a:ahLst/>
            <a:cxnLst/>
            <a:rect l="l" t="t" r="r" b="b"/>
            <a:pathLst>
              <a:path w="1292453" h="728374" extrusionOk="0">
                <a:moveTo>
                  <a:pt x="5913" y="180754"/>
                </a:moveTo>
                <a:cubicBezTo>
                  <a:pt x="27178" y="375684"/>
                  <a:pt x="48443" y="570614"/>
                  <a:pt x="59076" y="659219"/>
                </a:cubicBezTo>
                <a:cubicBezTo>
                  <a:pt x="69709" y="747824"/>
                  <a:pt x="-86235" y="733647"/>
                  <a:pt x="69709" y="712382"/>
                </a:cubicBezTo>
                <a:cubicBezTo>
                  <a:pt x="225653" y="691117"/>
                  <a:pt x="790950" y="650358"/>
                  <a:pt x="994741" y="531628"/>
                </a:cubicBezTo>
                <a:cubicBezTo>
                  <a:pt x="1198532" y="412898"/>
                  <a:pt x="1292453" y="0"/>
                  <a:pt x="1292453" y="0"/>
                </a:cubicBezTo>
                <a:lnTo>
                  <a:pt x="1292453" y="0"/>
                </a:lnTo>
                <a:lnTo>
                  <a:pt x="5913" y="180754"/>
                </a:lnTo>
                <a:close/>
              </a:path>
            </a:pathLst>
          </a:custGeom>
          <a:noFill/>
          <a:ln w="12700" cap="flat"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01" name="Google Shape;701;p50"/>
          <p:cNvSpPr/>
          <p:nvPr/>
        </p:nvSpPr>
        <p:spPr>
          <a:xfrm>
            <a:off x="3383446" y="3723058"/>
            <a:ext cx="958891" cy="943428"/>
          </a:xfrm>
          <a:prstGeom prst="ellipse">
            <a:avLst/>
          </a:prstGeom>
          <a:noFill/>
          <a:ln w="12700" cap="flat"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51"/>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7" name="Google Shape;707;p51"/>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3.2. Các yếu tố chính trong thiết kế mỹ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708" name="Google Shape;708;p51"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9" name="Google Shape;709;p51"/>
          <p:cNvSpPr txBox="1"/>
          <p:nvPr/>
        </p:nvSpPr>
        <p:spPr>
          <a:xfrm>
            <a:off x="609602" y="743349"/>
            <a:ext cx="3962399" cy="401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Bảng tổng kết thiết kế mỹ thuật</a:t>
            </a:r>
            <a:endParaRPr>
              <a:solidFill>
                <a:srgbClr val="FFC000"/>
              </a:solidFill>
            </a:endParaRPr>
          </a:p>
        </p:txBody>
      </p:sp>
      <p:graphicFrame>
        <p:nvGraphicFramePr>
          <p:cNvPr id="710" name="Google Shape;710;p51"/>
          <p:cNvGraphicFramePr/>
          <p:nvPr/>
        </p:nvGraphicFramePr>
        <p:xfrm>
          <a:off x="-1" y="1323880"/>
          <a:ext cx="9144000" cy="3819625"/>
        </p:xfrm>
        <a:graphic>
          <a:graphicData uri="http://schemas.openxmlformats.org/drawingml/2006/table">
            <a:tbl>
              <a:tblPr firstRow="1" bandRow="1">
                <a:noFill/>
                <a:tableStyleId>{E85E50B3-E1AE-462A-930D-B2E5F9EDDE9F}</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388950">
                <a:tc>
                  <a:txBody>
                    <a:bodyPr/>
                    <a:lstStyle/>
                    <a:p>
                      <a:pPr marL="0" marR="0" lvl="0" indent="0" algn="ctr" rtl="0">
                        <a:lnSpc>
                          <a:spcPct val="100000"/>
                        </a:lnSpc>
                        <a:spcBef>
                          <a:spcPts val="0"/>
                        </a:spcBef>
                        <a:spcAft>
                          <a:spcPts val="0"/>
                        </a:spcAft>
                        <a:buNone/>
                      </a:pPr>
                      <a:r>
                        <a:rPr lang="en-US" sz="1800" b="1" i="1" u="none" strike="noStrike" cap="none">
                          <a:latin typeface="Times New Roman"/>
                          <a:ea typeface="Times New Roman"/>
                          <a:cs typeface="Times New Roman"/>
                          <a:sym typeface="Times New Roman"/>
                        </a:rPr>
                        <a:t>Hình dáng</a:t>
                      </a:r>
                      <a:endParaRPr sz="1800" b="1" i="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i="1" u="none" strike="noStrike" cap="none">
                          <a:latin typeface="Times New Roman"/>
                          <a:ea typeface="Times New Roman"/>
                          <a:cs typeface="Times New Roman"/>
                          <a:sym typeface="Times New Roman"/>
                        </a:rPr>
                        <a:t>Màu sắc</a:t>
                      </a:r>
                      <a:endParaRPr sz="1800" b="1" i="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i="1" u="none" strike="noStrike" cap="none">
                          <a:latin typeface="Times New Roman"/>
                          <a:ea typeface="Times New Roman"/>
                          <a:cs typeface="Times New Roman"/>
                          <a:sym typeface="Times New Roman"/>
                        </a:rPr>
                        <a:t>Chất liệu</a:t>
                      </a:r>
                      <a:endParaRPr sz="1800" b="1" i="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i="1" u="none" strike="noStrike" cap="none">
                          <a:latin typeface="Times New Roman"/>
                          <a:ea typeface="Times New Roman"/>
                          <a:cs typeface="Times New Roman"/>
                          <a:sym typeface="Times New Roman"/>
                        </a:rPr>
                        <a:t>Đường nét</a:t>
                      </a:r>
                      <a:endParaRPr sz="1800" b="1" i="1"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343067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Hình dáng chính là hình biến thể của hình chữ nhật và được kết hợp bởi hình khối cầu</a:t>
                      </a:r>
                      <a:endParaRPr/>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imes New Roman"/>
                          <a:ea typeface="Times New Roman"/>
                          <a:cs typeface="Times New Roman"/>
                          <a:sym typeface="Times New Roman"/>
                        </a:rPr>
                        <a:t>Có 3 phiên bản màu</a:t>
                      </a:r>
                      <a:endParaRPr/>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212446"/>
                          </a:solidFill>
                          <a:latin typeface="Times New Roman"/>
                          <a:ea typeface="Times New Roman"/>
                          <a:cs typeface="Times New Roman"/>
                          <a:sym typeface="Times New Roman"/>
                        </a:rPr>
                        <a:t>Sử dụng hợp chất cao su mặt gai + silica toàn phần cho phần bánh xe</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212446"/>
                          </a:solidFill>
                          <a:latin typeface="Times New Roman"/>
                          <a:ea typeface="Times New Roman"/>
                          <a:cs typeface="Times New Roman"/>
                          <a:sym typeface="Times New Roman"/>
                        </a:rPr>
                        <a:t>Chất liệu chính là CFRP – chất liệu nhựa gia cố bằng sợi carbon kết hợp với nhôm</a:t>
                      </a:r>
                      <a:endParaRPr sz="1600" u="none" strike="noStrike" cap="none">
                        <a:solidFill>
                          <a:srgbClr val="212446"/>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212446"/>
                          </a:solidFill>
                          <a:latin typeface="Times New Roman"/>
                          <a:ea typeface="Times New Roman"/>
                          <a:cs typeface="Times New Roman"/>
                          <a:sym typeface="Times New Roman"/>
                        </a:rPr>
                        <a:t>Chủ yếu là các đường cong. Song được kết hợp thêm với các đường thẳng</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12446"/>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bl>
          </a:graphicData>
        </a:graphic>
      </p:graphicFrame>
      <p:pic>
        <p:nvPicPr>
          <p:cNvPr id="711" name="Google Shape;711;p51" descr="BMW I8 Roadster 2021 – Auto 568"/>
          <p:cNvPicPr preferRelativeResize="0"/>
          <p:nvPr/>
        </p:nvPicPr>
        <p:blipFill rotWithShape="1">
          <a:blip r:embed="rId3">
            <a:alphaModFix/>
          </a:blip>
          <a:srcRect/>
          <a:stretch/>
        </p:blipFill>
        <p:spPr>
          <a:xfrm>
            <a:off x="307975" y="2822424"/>
            <a:ext cx="1596767" cy="1094256"/>
          </a:xfrm>
          <a:prstGeom prst="rect">
            <a:avLst/>
          </a:prstGeom>
          <a:noFill/>
          <a:ln>
            <a:noFill/>
          </a:ln>
        </p:spPr>
      </p:pic>
      <p:pic>
        <p:nvPicPr>
          <p:cNvPr id="712" name="Google Shape;712;p51"/>
          <p:cNvPicPr preferRelativeResize="0"/>
          <p:nvPr/>
        </p:nvPicPr>
        <p:blipFill rotWithShape="1">
          <a:blip r:embed="rId4">
            <a:alphaModFix/>
          </a:blip>
          <a:srcRect/>
          <a:stretch/>
        </p:blipFill>
        <p:spPr>
          <a:xfrm>
            <a:off x="307975" y="3916680"/>
            <a:ext cx="1596767" cy="1174238"/>
          </a:xfrm>
          <a:prstGeom prst="rect">
            <a:avLst/>
          </a:prstGeom>
          <a:noFill/>
          <a:ln>
            <a:noFill/>
          </a:ln>
        </p:spPr>
      </p:pic>
      <p:pic>
        <p:nvPicPr>
          <p:cNvPr id="713" name="Google Shape;713;p51" descr="BMW i8 2020 Màu Crystal White Pearl Metallic with Frozen Grey accent"/>
          <p:cNvPicPr preferRelativeResize="0"/>
          <p:nvPr/>
        </p:nvPicPr>
        <p:blipFill rotWithShape="1">
          <a:blip r:embed="rId5">
            <a:alphaModFix/>
          </a:blip>
          <a:srcRect/>
          <a:stretch/>
        </p:blipFill>
        <p:spPr>
          <a:xfrm>
            <a:off x="2501772" y="1733244"/>
            <a:ext cx="1821471" cy="918516"/>
          </a:xfrm>
          <a:prstGeom prst="rect">
            <a:avLst/>
          </a:prstGeom>
          <a:noFill/>
          <a:ln>
            <a:noFill/>
          </a:ln>
        </p:spPr>
      </p:pic>
      <p:pic>
        <p:nvPicPr>
          <p:cNvPr id="714" name="Google Shape;714;p51" descr="BMW i8 2020 Màu Sophisto Grey Metallic with Frozen Grey accent"/>
          <p:cNvPicPr preferRelativeResize="0"/>
          <p:nvPr/>
        </p:nvPicPr>
        <p:blipFill rotWithShape="1">
          <a:blip r:embed="rId6">
            <a:alphaModFix/>
          </a:blip>
          <a:srcRect/>
          <a:stretch/>
        </p:blipFill>
        <p:spPr>
          <a:xfrm>
            <a:off x="2501773" y="2564404"/>
            <a:ext cx="1820320" cy="917936"/>
          </a:xfrm>
          <a:prstGeom prst="rect">
            <a:avLst/>
          </a:prstGeom>
          <a:noFill/>
          <a:ln>
            <a:noFill/>
          </a:ln>
        </p:spPr>
      </p:pic>
      <p:pic>
        <p:nvPicPr>
          <p:cNvPr id="715" name="Google Shape;715;p51" descr="BMW i8 2020 Màu E-Copper with Frozen Grey Accent"/>
          <p:cNvPicPr preferRelativeResize="0"/>
          <p:nvPr/>
        </p:nvPicPr>
        <p:blipFill rotWithShape="1">
          <a:blip r:embed="rId7">
            <a:alphaModFix/>
          </a:blip>
          <a:srcRect/>
          <a:stretch/>
        </p:blipFill>
        <p:spPr>
          <a:xfrm>
            <a:off x="2501772" y="3498102"/>
            <a:ext cx="1824625" cy="920107"/>
          </a:xfrm>
          <a:prstGeom prst="rect">
            <a:avLst/>
          </a:prstGeom>
          <a:noFill/>
          <a:ln>
            <a:noFill/>
          </a:ln>
        </p:spPr>
      </p:pic>
      <p:pic>
        <p:nvPicPr>
          <p:cNvPr id="716" name="Google Shape;716;p51" descr="Hybrid chip tuning – BMW i8 1500 16 v Turbo Hybrid | Chiptuning QUANTUM"/>
          <p:cNvPicPr preferRelativeResize="0"/>
          <p:nvPr/>
        </p:nvPicPr>
        <p:blipFill rotWithShape="1">
          <a:blip r:embed="rId8">
            <a:alphaModFix/>
          </a:blip>
          <a:srcRect/>
          <a:stretch/>
        </p:blipFill>
        <p:spPr>
          <a:xfrm>
            <a:off x="4669238" y="2564404"/>
            <a:ext cx="2062805" cy="1071926"/>
          </a:xfrm>
          <a:prstGeom prst="rect">
            <a:avLst/>
          </a:prstGeom>
          <a:noFill/>
          <a:ln>
            <a:noFill/>
          </a:ln>
        </p:spPr>
      </p:pic>
      <p:pic>
        <p:nvPicPr>
          <p:cNvPr id="717" name="Google Shape;717;p51" descr="Hình ảnh ngoại thất BMW i8 2019 hình 1"/>
          <p:cNvPicPr preferRelativeResize="0"/>
          <p:nvPr/>
        </p:nvPicPr>
        <p:blipFill rotWithShape="1">
          <a:blip r:embed="rId9">
            <a:alphaModFix/>
          </a:blip>
          <a:srcRect/>
          <a:stretch/>
        </p:blipFill>
        <p:spPr>
          <a:xfrm>
            <a:off x="7033781" y="2757356"/>
            <a:ext cx="1808480" cy="1200799"/>
          </a:xfrm>
          <a:prstGeom prst="rect">
            <a:avLst/>
          </a:prstGeom>
          <a:noFill/>
          <a:ln>
            <a:noFill/>
          </a:ln>
        </p:spPr>
      </p:pic>
      <p:pic>
        <p:nvPicPr>
          <p:cNvPr id="718" name="Google Shape;718;p51" descr="https://i.xeoto.com.vn/auto/bmw/i8/2019/ngoai-that-bmw-i8-61978.png"/>
          <p:cNvPicPr preferRelativeResize="0"/>
          <p:nvPr/>
        </p:nvPicPr>
        <p:blipFill rotWithShape="1">
          <a:blip r:embed="rId10">
            <a:alphaModFix/>
          </a:blip>
          <a:srcRect/>
          <a:stretch/>
        </p:blipFill>
        <p:spPr>
          <a:xfrm>
            <a:off x="6867944" y="3916680"/>
            <a:ext cx="2221370" cy="14749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2"/>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4" name="Google Shape;724;p52"/>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3.3. Nguyên tắc bố cục trong thiết kế mỹ thuật công nghiệp</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725" name="Google Shape;725;p52"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6" name="Google Shape;726;p52"/>
          <p:cNvSpPr txBox="1"/>
          <p:nvPr/>
        </p:nvSpPr>
        <p:spPr>
          <a:xfrm>
            <a:off x="609602" y="743349"/>
            <a:ext cx="3962399" cy="401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Nguyên tắc cân bằng</a:t>
            </a:r>
            <a:endParaRPr>
              <a:solidFill>
                <a:srgbClr val="FFC000"/>
              </a:solidFill>
            </a:endParaRPr>
          </a:p>
        </p:txBody>
      </p:sp>
      <p:pic>
        <p:nvPicPr>
          <p:cNvPr id="727" name="Google Shape;727;p52" descr="Hình ảnh BMW i8 2019 hình 12"/>
          <p:cNvPicPr preferRelativeResize="0"/>
          <p:nvPr/>
        </p:nvPicPr>
        <p:blipFill rotWithShape="1">
          <a:blip r:embed="rId3">
            <a:alphaModFix/>
          </a:blip>
          <a:srcRect/>
          <a:stretch/>
        </p:blipFill>
        <p:spPr>
          <a:xfrm>
            <a:off x="155575" y="1322560"/>
            <a:ext cx="4183600" cy="2777837"/>
          </a:xfrm>
          <a:prstGeom prst="rect">
            <a:avLst/>
          </a:prstGeom>
          <a:noFill/>
          <a:ln>
            <a:noFill/>
          </a:ln>
        </p:spPr>
      </p:pic>
      <p:cxnSp>
        <p:nvCxnSpPr>
          <p:cNvPr id="728" name="Google Shape;728;p52"/>
          <p:cNvCxnSpPr>
            <a:stCxn id="727" idx="0"/>
            <a:endCxn id="727" idx="2"/>
          </p:cNvCxnSpPr>
          <p:nvPr/>
        </p:nvCxnSpPr>
        <p:spPr>
          <a:xfrm>
            <a:off x="2247375" y="1322560"/>
            <a:ext cx="0" cy="2777700"/>
          </a:xfrm>
          <a:prstGeom prst="straightConnector1">
            <a:avLst/>
          </a:prstGeom>
          <a:noFill/>
          <a:ln w="38100" cap="flat" cmpd="sng">
            <a:solidFill>
              <a:srgbClr val="00B0F0"/>
            </a:solidFill>
            <a:prstDash val="solid"/>
            <a:round/>
            <a:headEnd type="none" w="sm" len="sm"/>
            <a:tailEnd type="none" w="sm" len="sm"/>
          </a:ln>
        </p:spPr>
      </p:cxnSp>
      <p:sp>
        <p:nvSpPr>
          <p:cNvPr id="729" name="Google Shape;729;p52"/>
          <p:cNvSpPr txBox="1"/>
          <p:nvPr/>
        </p:nvSpPr>
        <p:spPr>
          <a:xfrm>
            <a:off x="4496828" y="1144411"/>
            <a:ext cx="4182352" cy="3894606"/>
          </a:xfrm>
          <a:prstGeom prst="rect">
            <a:avLst/>
          </a:prstGeom>
          <a:no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Màu sắc: </a:t>
            </a:r>
            <a:r>
              <a:rPr lang="en-US" sz="1600" b="0" i="0" u="none" strike="noStrike" cap="none">
                <a:solidFill>
                  <a:srgbClr val="171717"/>
                </a:solidFill>
                <a:latin typeface="Times New Roman"/>
                <a:ea typeface="Times New Roman"/>
                <a:cs typeface="Times New Roman"/>
                <a:sym typeface="Times New Roman"/>
              </a:rPr>
              <a:t>Màu đen là màu chủ đạo</a:t>
            </a:r>
            <a:endParaRPr sz="1600" b="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Đường nét: </a:t>
            </a:r>
            <a:r>
              <a:rPr lang="en-US" sz="1600" b="0" i="0" u="none" strike="noStrike" cap="none">
                <a:solidFill>
                  <a:srgbClr val="171717"/>
                </a:solidFill>
                <a:latin typeface="Times New Roman"/>
                <a:ea typeface="Times New Roman"/>
                <a:cs typeface="Times New Roman"/>
                <a:sym typeface="Times New Roman"/>
              </a:rPr>
              <a:t>Cân bằng đối xứng tỏa ra từ tâm</a:t>
            </a:r>
            <a:endParaRPr/>
          </a:p>
          <a:p>
            <a:pPr marL="0" marR="0" lvl="0" indent="0" algn="l" rtl="0">
              <a:lnSpc>
                <a:spcPct val="100000"/>
              </a:lnSpc>
              <a:spcBef>
                <a:spcPts val="0"/>
              </a:spcBef>
              <a:spcAft>
                <a:spcPts val="0"/>
              </a:spcAft>
              <a:buNone/>
            </a:pPr>
            <a:endParaRPr sz="1600" b="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Chất liệu: </a:t>
            </a:r>
            <a:r>
              <a:rPr lang="en-US" sz="1600" b="0" i="0" u="none" strike="noStrike" cap="none">
                <a:solidFill>
                  <a:srgbClr val="212446"/>
                </a:solidFill>
                <a:latin typeface="Times New Roman"/>
                <a:ea typeface="Times New Roman"/>
                <a:cs typeface="Times New Roman"/>
                <a:sym typeface="Times New Roman"/>
              </a:rPr>
              <a:t>Nhựa gia cố bằng sợi carbon kết hợp với nhôm</a:t>
            </a: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Hình dáng: </a:t>
            </a:r>
            <a:r>
              <a:rPr lang="en-US" sz="1600" b="0" i="0" u="none" strike="noStrike" cap="none">
                <a:solidFill>
                  <a:srgbClr val="212446"/>
                </a:solidFill>
                <a:latin typeface="Times New Roman"/>
                <a:ea typeface="Times New Roman"/>
                <a:cs typeface="Times New Roman"/>
                <a:sym typeface="Times New Roman"/>
              </a:rPr>
              <a:t>Sự cân bằng giữa các bộ phận, thành phần.</a:t>
            </a: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212446"/>
                </a:solidFill>
                <a:latin typeface="Times New Roman"/>
                <a:ea typeface="Times New Roman"/>
                <a:cs typeface="Times New Roman"/>
                <a:sym typeface="Times New Roman"/>
              </a:rPr>
              <a:t>Tổng thể: </a:t>
            </a:r>
            <a:r>
              <a:rPr lang="en-US" sz="1600" b="0" i="0" u="none" strike="noStrike" cap="none">
                <a:solidFill>
                  <a:srgbClr val="171717"/>
                </a:solidFill>
                <a:latin typeface="Times New Roman"/>
                <a:ea typeface="Times New Roman"/>
                <a:cs typeface="Times New Roman"/>
                <a:sym typeface="Times New Roman"/>
              </a:rPr>
              <a:t>Cách sắp xếp ổn định, nhất quán</a:t>
            </a:r>
            <a:endParaRPr sz="1600" b="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i="0" u="none" strike="noStrike" cap="none">
              <a:solidFill>
                <a:srgbClr val="171717"/>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3"/>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5" name="Google Shape;735;p53"/>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3.3. Nguyên tắc bố cục trong thiết kế mỹ thuật công nghiệp</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736" name="Google Shape;736;p53"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7" name="Google Shape;737;p53"/>
          <p:cNvSpPr txBox="1"/>
          <p:nvPr/>
        </p:nvSpPr>
        <p:spPr>
          <a:xfrm>
            <a:off x="609602" y="743349"/>
            <a:ext cx="3962400" cy="401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Nguyên tắc tương phản</a:t>
            </a:r>
            <a:endParaRPr>
              <a:solidFill>
                <a:srgbClr val="FFC000"/>
              </a:solidFill>
            </a:endParaRPr>
          </a:p>
        </p:txBody>
      </p:sp>
      <p:sp>
        <p:nvSpPr>
          <p:cNvPr id="738" name="Google Shape;738;p53"/>
          <p:cNvSpPr txBox="1"/>
          <p:nvPr/>
        </p:nvSpPr>
        <p:spPr>
          <a:xfrm>
            <a:off x="4961648" y="709663"/>
            <a:ext cx="4182352" cy="4113797"/>
          </a:xfrm>
          <a:prstGeom prst="rect">
            <a:avLst/>
          </a:prstGeom>
          <a:no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Màu sắc: </a:t>
            </a:r>
            <a:r>
              <a:rPr lang="en-US" sz="1600" b="0" i="0" u="none" strike="noStrike" cap="none">
                <a:solidFill>
                  <a:srgbClr val="171717"/>
                </a:solidFill>
                <a:latin typeface="Times New Roman"/>
                <a:ea typeface="Times New Roman"/>
                <a:cs typeface="Times New Roman"/>
                <a:sym typeface="Times New Roman"/>
              </a:rPr>
              <a:t>Phần sơn đỉnh xe, nắp cốp và phần hút gió trên nắp capo được sơn màu đen tương phản với màu trắng quanh thân xe</a:t>
            </a:r>
            <a:endParaRPr/>
          </a:p>
          <a:p>
            <a:pPr marL="0" marR="0" lvl="0" indent="0" algn="l" rtl="0">
              <a:lnSpc>
                <a:spcPct val="100000"/>
              </a:lnSpc>
              <a:spcBef>
                <a:spcPts val="0"/>
              </a:spcBef>
              <a:spcAft>
                <a:spcPts val="0"/>
              </a:spcAft>
              <a:buNone/>
            </a:pPr>
            <a:endParaRPr sz="1600" b="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Đường nét: </a:t>
            </a:r>
            <a:r>
              <a:rPr lang="en-US" sz="1600" b="0" i="0" u="none" strike="noStrike" cap="none">
                <a:solidFill>
                  <a:srgbClr val="212446"/>
                </a:solidFill>
                <a:latin typeface="Times New Roman"/>
                <a:ea typeface="Times New Roman"/>
                <a:cs typeface="Times New Roman"/>
                <a:sym typeface="Times New Roman"/>
              </a:rPr>
              <a:t>Sự tương phản được tạo ra từ việc kết hợp đường cong, đường thẳng </a:t>
            </a: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Chất liệu: </a:t>
            </a:r>
            <a:r>
              <a:rPr lang="en-US" sz="1600" b="0" i="0" u="none" strike="noStrike" cap="none">
                <a:solidFill>
                  <a:srgbClr val="212446"/>
                </a:solidFill>
                <a:latin typeface="Times New Roman"/>
                <a:ea typeface="Times New Roman"/>
                <a:cs typeface="Times New Roman"/>
                <a:sym typeface="Times New Roman"/>
              </a:rPr>
              <a:t>Sự kết hợp giữa cao su mềm dẻo (bánh xe, tấm để chân) và vật liệu kim loại cứng rắn (khung xe) </a:t>
            </a:r>
            <a:endParaRPr sz="1600" b="0" i="0" u="none" strike="noStrike" cap="none">
              <a:solidFill>
                <a:srgbClr val="212446"/>
              </a:solidFill>
              <a:latin typeface="Times New Roman"/>
              <a:ea typeface="Times New Roman"/>
              <a:cs typeface="Times New Roman"/>
              <a:sym typeface="Times New Roman"/>
            </a:endParaRPr>
          </a:p>
        </p:txBody>
      </p:sp>
      <p:pic>
        <p:nvPicPr>
          <p:cNvPr id="739" name="Google Shape;739;p53" descr="BMW i8"/>
          <p:cNvPicPr preferRelativeResize="0"/>
          <p:nvPr/>
        </p:nvPicPr>
        <p:blipFill rotWithShape="1">
          <a:blip r:embed="rId3">
            <a:alphaModFix/>
          </a:blip>
          <a:srcRect/>
          <a:stretch/>
        </p:blipFill>
        <p:spPr>
          <a:xfrm>
            <a:off x="307975" y="1322560"/>
            <a:ext cx="4393157" cy="29302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4"/>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5" name="Google Shape;745;p54"/>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3.3. Nguyên tắc bố cục trong thiết kế mỹ thuật công nghiệp</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746" name="Google Shape;746;p54"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7" name="Google Shape;747;p54"/>
          <p:cNvSpPr txBox="1"/>
          <p:nvPr/>
        </p:nvSpPr>
        <p:spPr>
          <a:xfrm>
            <a:off x="609602" y="743349"/>
            <a:ext cx="3962399" cy="401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Nguyên tắc tỷ lệ</a:t>
            </a:r>
            <a:endParaRPr>
              <a:solidFill>
                <a:srgbClr val="FFC000"/>
              </a:solidFill>
            </a:endParaRPr>
          </a:p>
        </p:txBody>
      </p:sp>
      <p:sp>
        <p:nvSpPr>
          <p:cNvPr id="748" name="Google Shape;748;p54"/>
          <p:cNvSpPr txBox="1"/>
          <p:nvPr/>
        </p:nvSpPr>
        <p:spPr>
          <a:xfrm>
            <a:off x="4518660" y="743349"/>
            <a:ext cx="4532970" cy="4087731"/>
          </a:xfrm>
          <a:prstGeom prst="rect">
            <a:avLst/>
          </a:prstGeom>
          <a:no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Hình dáng: </a:t>
            </a:r>
            <a:r>
              <a:rPr lang="en-US" sz="1600" b="0" i="0" u="none" strike="noStrike" cap="none">
                <a:solidFill>
                  <a:srgbClr val="212446"/>
                </a:solidFill>
                <a:latin typeface="Times New Roman"/>
                <a:ea typeface="Times New Roman"/>
                <a:cs typeface="Times New Roman"/>
                <a:sym typeface="Times New Roman"/>
              </a:rPr>
              <a:t>Tỉ lệ giữa bánh xe và khung xe là 1:4 </a:t>
            </a:r>
            <a:endParaRPr/>
          </a:p>
          <a:p>
            <a:pPr marL="0" marR="0" lvl="0" indent="0" algn="l" rtl="0">
              <a:lnSpc>
                <a:spcPct val="100000"/>
              </a:lnSpc>
              <a:spcBef>
                <a:spcPts val="0"/>
              </a:spcBef>
              <a:spcAft>
                <a:spcPts val="0"/>
              </a:spcAft>
              <a:buNone/>
            </a:pPr>
            <a:r>
              <a:rPr lang="en-US" sz="1600" b="0" i="0" u="none" strike="noStrike" cap="none">
                <a:solidFill>
                  <a:srgbClr val="212446"/>
                </a:solidFill>
                <a:latin typeface="Times New Roman"/>
                <a:ea typeface="Times New Roman"/>
                <a:cs typeface="Times New Roman"/>
                <a:sym typeface="Times New Roman"/>
              </a:rPr>
              <a:t>Đây là tỉ lệ phù hợp của xe ô tô điện.(Độ rộng bánh xe là 9 inch, chiều rộng xe khoảng 76 inch)</a:t>
            </a:r>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Màu sắc: </a:t>
            </a:r>
            <a:r>
              <a:rPr lang="en-US" sz="1600" b="0" i="0" u="none" strike="noStrike" cap="none">
                <a:solidFill>
                  <a:srgbClr val="212446"/>
                </a:solidFill>
                <a:latin typeface="Times New Roman"/>
                <a:ea typeface="Times New Roman"/>
                <a:cs typeface="Times New Roman"/>
                <a:sym typeface="Times New Roman"/>
              </a:rPr>
              <a:t>Sử dụng màu sắc chủ đạo chiếm tới hơn 90%. Các màu sắc còn lại có vai trò bổ sung.</a:t>
            </a: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Đường nét: </a:t>
            </a:r>
            <a:r>
              <a:rPr lang="en-US" sz="1600" b="0" i="0" u="none" strike="noStrike" cap="none">
                <a:solidFill>
                  <a:srgbClr val="212446"/>
                </a:solidFill>
                <a:latin typeface="Times New Roman"/>
                <a:ea typeface="Times New Roman"/>
                <a:cs typeface="Times New Roman"/>
                <a:sym typeface="Times New Roman"/>
              </a:rPr>
              <a:t>Sử dụng vừa phải những đường thẳng và đường cong để tạo sự chấm phá</a:t>
            </a:r>
            <a:endParaRPr/>
          </a:p>
        </p:txBody>
      </p:sp>
      <p:pic>
        <p:nvPicPr>
          <p:cNvPr id="749" name="Google Shape;749;p54" descr="Hình ảnh BMW i8 2019 hình 12"/>
          <p:cNvPicPr preferRelativeResize="0"/>
          <p:nvPr/>
        </p:nvPicPr>
        <p:blipFill rotWithShape="1">
          <a:blip r:embed="rId3">
            <a:alphaModFix/>
          </a:blip>
          <a:srcRect/>
          <a:stretch/>
        </p:blipFill>
        <p:spPr>
          <a:xfrm>
            <a:off x="231775" y="1377642"/>
            <a:ext cx="4183600" cy="2777837"/>
          </a:xfrm>
          <a:prstGeom prst="rect">
            <a:avLst/>
          </a:prstGeom>
          <a:noFill/>
          <a:ln>
            <a:noFill/>
          </a:ln>
        </p:spPr>
      </p:pic>
      <p:cxnSp>
        <p:nvCxnSpPr>
          <p:cNvPr id="750" name="Google Shape;750;p54"/>
          <p:cNvCxnSpPr/>
          <p:nvPr/>
        </p:nvCxnSpPr>
        <p:spPr>
          <a:xfrm>
            <a:off x="1051035" y="1231120"/>
            <a:ext cx="0" cy="2777837"/>
          </a:xfrm>
          <a:prstGeom prst="straightConnector1">
            <a:avLst/>
          </a:prstGeom>
          <a:noFill/>
          <a:ln w="38100" cap="flat" cmpd="sng">
            <a:solidFill>
              <a:srgbClr val="00B0F0"/>
            </a:solidFill>
            <a:prstDash val="solid"/>
            <a:round/>
            <a:headEnd type="none" w="sm" len="sm"/>
            <a:tailEnd type="none" w="sm" len="sm"/>
          </a:ln>
        </p:spPr>
      </p:cxnSp>
      <p:cxnSp>
        <p:nvCxnSpPr>
          <p:cNvPr id="751" name="Google Shape;751;p54"/>
          <p:cNvCxnSpPr/>
          <p:nvPr/>
        </p:nvCxnSpPr>
        <p:spPr>
          <a:xfrm>
            <a:off x="3596115" y="1177780"/>
            <a:ext cx="0" cy="2777837"/>
          </a:xfrm>
          <a:prstGeom prst="straightConnector1">
            <a:avLst/>
          </a:prstGeom>
          <a:noFill/>
          <a:ln w="38100" cap="flat" cmpd="sng">
            <a:solidFill>
              <a:srgbClr val="00B0F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55"/>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7" name="Google Shape;757;p55"/>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3.3. Nguyên tắc bố cục trong thiết kế mỹ thuật công nghiệp</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758" name="Google Shape;758;p55"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9" name="Google Shape;759;p55"/>
          <p:cNvSpPr txBox="1"/>
          <p:nvPr/>
        </p:nvSpPr>
        <p:spPr>
          <a:xfrm>
            <a:off x="609602" y="743349"/>
            <a:ext cx="3962399" cy="401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Nguyên tắc đơn giản</a:t>
            </a:r>
            <a:endParaRPr>
              <a:solidFill>
                <a:srgbClr val="FFC000"/>
              </a:solidFill>
            </a:endParaRPr>
          </a:p>
        </p:txBody>
      </p:sp>
      <p:sp>
        <p:nvSpPr>
          <p:cNvPr id="760" name="Google Shape;760;p55"/>
          <p:cNvSpPr txBox="1"/>
          <p:nvPr/>
        </p:nvSpPr>
        <p:spPr>
          <a:xfrm>
            <a:off x="4525239" y="743349"/>
            <a:ext cx="4532970" cy="4087731"/>
          </a:xfrm>
          <a:prstGeom prst="rect">
            <a:avLst/>
          </a:prstGeom>
          <a:no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Hình dáng: </a:t>
            </a:r>
            <a:r>
              <a:rPr lang="en-US" sz="1600" b="0" i="0" u="none" strike="noStrike" cap="none">
                <a:solidFill>
                  <a:srgbClr val="212446"/>
                </a:solidFill>
                <a:latin typeface="Times New Roman"/>
                <a:ea typeface="Times New Roman"/>
                <a:cs typeface="Times New Roman"/>
                <a:sym typeface="Times New Roman"/>
              </a:rPr>
              <a:t>Nhỏ gọn, đầy đủ chức năng</a:t>
            </a:r>
            <a:endParaRPr sz="18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Màu sắc: </a:t>
            </a:r>
            <a:r>
              <a:rPr lang="en-US" sz="1600" b="0" i="0" u="none" strike="noStrike" cap="none">
                <a:solidFill>
                  <a:srgbClr val="212446"/>
                </a:solidFill>
                <a:latin typeface="Times New Roman"/>
                <a:ea typeface="Times New Roman"/>
                <a:cs typeface="Times New Roman"/>
                <a:sym typeface="Times New Roman"/>
              </a:rPr>
              <a:t>Chọn những tông màu đơn giản</a:t>
            </a: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Đường nét: </a:t>
            </a:r>
            <a:r>
              <a:rPr lang="en-US" sz="1600" b="0" i="0" u="none" strike="noStrike" cap="none">
                <a:solidFill>
                  <a:srgbClr val="212446"/>
                </a:solidFill>
                <a:latin typeface="Times New Roman"/>
                <a:ea typeface="Times New Roman"/>
                <a:cs typeface="Times New Roman"/>
                <a:sym typeface="Times New Roman"/>
              </a:rPr>
              <a:t>Tối giản , tạo sự đơn giản , linh hoạt</a:t>
            </a: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Chất liệu: </a:t>
            </a:r>
            <a:r>
              <a:rPr lang="en-US" sz="1600" b="0" i="0" u="none" strike="noStrike" cap="none">
                <a:solidFill>
                  <a:srgbClr val="212446"/>
                </a:solidFill>
                <a:latin typeface="Times New Roman"/>
                <a:ea typeface="Times New Roman"/>
                <a:cs typeface="Times New Roman"/>
                <a:sym typeface="Times New Roman"/>
              </a:rPr>
              <a:t>Sử dụng vật liệu chính là Plastic, sợi Cacbon và Alunium</a:t>
            </a: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p:txBody>
      </p:sp>
      <p:sp>
        <p:nvSpPr>
          <p:cNvPr id="761" name="Google Shape;761;p55"/>
          <p:cNvSpPr/>
          <p:nvPr/>
        </p:nvSpPr>
        <p:spPr>
          <a:xfrm>
            <a:off x="282447" y="1294394"/>
            <a:ext cx="958891" cy="943428"/>
          </a:xfrm>
          <a:prstGeom prst="ellipse">
            <a:avLst/>
          </a:prstGeom>
          <a:noFill/>
          <a:ln w="12700" cap="flat"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62" name="Google Shape;762;p55"/>
          <p:cNvSpPr/>
          <p:nvPr/>
        </p:nvSpPr>
        <p:spPr>
          <a:xfrm rot="5400000">
            <a:off x="1045846" y="1611568"/>
            <a:ext cx="1132364" cy="309081"/>
          </a:xfrm>
          <a:prstGeom prst="roundRect">
            <a:avLst>
              <a:gd name="adj" fmla="val 35391"/>
            </a:avLst>
          </a:prstGeom>
          <a:noFill/>
          <a:ln w="12700" cap="flat"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763" name="Google Shape;763;p55"/>
          <p:cNvPicPr preferRelativeResize="0"/>
          <p:nvPr/>
        </p:nvPicPr>
        <p:blipFill rotWithShape="1">
          <a:blip r:embed="rId3">
            <a:alphaModFix/>
          </a:blip>
          <a:srcRect/>
          <a:stretch/>
        </p:blipFill>
        <p:spPr>
          <a:xfrm rot="-5400000">
            <a:off x="2409466" y="773180"/>
            <a:ext cx="1318337" cy="2171831"/>
          </a:xfrm>
          <a:prstGeom prst="rect">
            <a:avLst/>
          </a:prstGeom>
          <a:noFill/>
          <a:ln>
            <a:noFill/>
          </a:ln>
        </p:spPr>
      </p:pic>
      <p:pic>
        <p:nvPicPr>
          <p:cNvPr id="764" name="Google Shape;764;p55" descr="Hybrid chip tuning – BMW i8 1500 16 v Turbo Hybrid | Chiptuning QUANTUM"/>
          <p:cNvPicPr preferRelativeResize="0"/>
          <p:nvPr/>
        </p:nvPicPr>
        <p:blipFill rotWithShape="1">
          <a:blip r:embed="rId4">
            <a:alphaModFix/>
          </a:blip>
          <a:srcRect/>
          <a:stretch/>
        </p:blipFill>
        <p:spPr>
          <a:xfrm>
            <a:off x="426084" y="2644743"/>
            <a:ext cx="4099155" cy="21301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56"/>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0" name="Google Shape;770;p56"/>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3.3. Nguyên tắc bố cục trong thiết kế mỹ thuật công nghiệp</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771" name="Google Shape;771;p56"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2" name="Google Shape;772;p56"/>
          <p:cNvSpPr txBox="1"/>
          <p:nvPr/>
        </p:nvSpPr>
        <p:spPr>
          <a:xfrm>
            <a:off x="609602" y="743349"/>
            <a:ext cx="3962399" cy="401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Nguyên tắc đồng nhất</a:t>
            </a:r>
            <a:endParaRPr>
              <a:solidFill>
                <a:srgbClr val="FFC000"/>
              </a:solidFill>
            </a:endParaRPr>
          </a:p>
        </p:txBody>
      </p:sp>
      <p:sp>
        <p:nvSpPr>
          <p:cNvPr id="773" name="Google Shape;773;p56"/>
          <p:cNvSpPr txBox="1"/>
          <p:nvPr/>
        </p:nvSpPr>
        <p:spPr>
          <a:xfrm>
            <a:off x="4505504" y="743349"/>
            <a:ext cx="4532970" cy="4087731"/>
          </a:xfrm>
          <a:prstGeom prst="rect">
            <a:avLst/>
          </a:prstGeom>
          <a:no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Hình dáng: </a:t>
            </a:r>
            <a:r>
              <a:rPr lang="en-US" sz="1600" b="0" i="0" u="none" strike="noStrike" cap="none">
                <a:solidFill>
                  <a:srgbClr val="171717"/>
                </a:solidFill>
                <a:latin typeface="Times New Roman"/>
                <a:ea typeface="Times New Roman"/>
                <a:cs typeface="Times New Roman"/>
                <a:sym typeface="Times New Roman"/>
              </a:rPr>
              <a:t>Đồng nhất giữa các bộ phận</a:t>
            </a:r>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Màu sắc: </a:t>
            </a:r>
            <a:r>
              <a:rPr lang="en-US" sz="1600" b="0" i="0" u="none" strike="noStrike" cap="none">
                <a:solidFill>
                  <a:srgbClr val="171717"/>
                </a:solidFill>
                <a:latin typeface="Times New Roman"/>
                <a:ea typeface="Times New Roman"/>
                <a:cs typeface="Times New Roman"/>
                <a:sym typeface="Times New Roman"/>
              </a:rPr>
              <a:t>Đồng nhất tông màu</a:t>
            </a:r>
            <a:endParaRPr sz="1600" b="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Đường nét: </a:t>
            </a:r>
            <a:r>
              <a:rPr lang="en-US" sz="1600" b="0" i="0" u="none" strike="noStrike" cap="none">
                <a:solidFill>
                  <a:srgbClr val="171717"/>
                </a:solidFill>
                <a:latin typeface="Times New Roman"/>
                <a:ea typeface="Times New Roman"/>
                <a:cs typeface="Times New Roman"/>
                <a:sym typeface="Times New Roman"/>
              </a:rPr>
              <a:t>Đồng nhất đối xứng giữa hai bên</a:t>
            </a:r>
            <a:endParaRPr/>
          </a:p>
          <a:p>
            <a:pPr marL="0" marR="0" lvl="0" indent="0" algn="l" rtl="0">
              <a:lnSpc>
                <a:spcPct val="100000"/>
              </a:lnSpc>
              <a:spcBef>
                <a:spcPts val="0"/>
              </a:spcBef>
              <a:spcAft>
                <a:spcPts val="0"/>
              </a:spcAft>
              <a:buNone/>
            </a:pPr>
            <a:endParaRPr sz="1600" b="0" i="0" u="none" strike="noStrike" cap="none">
              <a:solidFill>
                <a:srgbClr val="21244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171717"/>
                </a:solidFill>
                <a:latin typeface="Times New Roman"/>
                <a:ea typeface="Times New Roman"/>
                <a:cs typeface="Times New Roman"/>
                <a:sym typeface="Times New Roman"/>
              </a:rPr>
              <a:t>Chất liệu: </a:t>
            </a:r>
            <a:r>
              <a:rPr lang="en-US" sz="1600" b="0" i="0" u="none" strike="noStrike" cap="none">
                <a:solidFill>
                  <a:srgbClr val="171717"/>
                </a:solidFill>
                <a:latin typeface="Times New Roman"/>
                <a:ea typeface="Times New Roman"/>
                <a:cs typeface="Times New Roman"/>
                <a:sym typeface="Times New Roman"/>
              </a:rPr>
              <a:t>Đồng nhất ở từng bộ phận</a:t>
            </a:r>
            <a:endParaRPr sz="1600" b="0" i="0" u="none" strike="noStrike" cap="none">
              <a:solidFill>
                <a:srgbClr val="171717"/>
              </a:solidFill>
              <a:latin typeface="Times New Roman"/>
              <a:ea typeface="Times New Roman"/>
              <a:cs typeface="Times New Roman"/>
              <a:sym typeface="Times New Roman"/>
            </a:endParaRPr>
          </a:p>
        </p:txBody>
      </p:sp>
      <p:pic>
        <p:nvPicPr>
          <p:cNvPr id="774" name="Google Shape;774;p56" descr="BMW i8 Roadster"/>
          <p:cNvPicPr preferRelativeResize="0"/>
          <p:nvPr/>
        </p:nvPicPr>
        <p:blipFill rotWithShape="1">
          <a:blip r:embed="rId3">
            <a:alphaModFix/>
          </a:blip>
          <a:srcRect/>
          <a:stretch/>
        </p:blipFill>
        <p:spPr>
          <a:xfrm>
            <a:off x="155575" y="1293343"/>
            <a:ext cx="2195499" cy="1233089"/>
          </a:xfrm>
          <a:prstGeom prst="rect">
            <a:avLst/>
          </a:prstGeom>
          <a:noFill/>
          <a:ln>
            <a:noFill/>
          </a:ln>
        </p:spPr>
      </p:pic>
      <p:pic>
        <p:nvPicPr>
          <p:cNvPr id="775" name="Google Shape;775;p56" descr="Cặp siêu xe BMW i8 khoe vẻ đẹp trên đường phố Đà Nẵng - Báo Người lao động"/>
          <p:cNvPicPr preferRelativeResize="0"/>
          <p:nvPr/>
        </p:nvPicPr>
        <p:blipFill rotWithShape="1">
          <a:blip r:embed="rId4">
            <a:alphaModFix/>
          </a:blip>
          <a:srcRect/>
          <a:stretch/>
        </p:blipFill>
        <p:spPr>
          <a:xfrm>
            <a:off x="2351074" y="1286825"/>
            <a:ext cx="2043309" cy="1239607"/>
          </a:xfrm>
          <a:prstGeom prst="rect">
            <a:avLst/>
          </a:prstGeom>
          <a:noFill/>
          <a:ln>
            <a:noFill/>
          </a:ln>
        </p:spPr>
      </p:pic>
      <p:pic>
        <p:nvPicPr>
          <p:cNvPr id="776" name="Google Shape;776;p56" descr="Go Green Leasing Twitter પર: &quot;🌟New car day!🌟 Look at this fabulous BMW I8  delivered to our very happy customer last week! What an amazing car!  Thankyou so much to our customer"/>
          <p:cNvPicPr preferRelativeResize="0"/>
          <p:nvPr/>
        </p:nvPicPr>
        <p:blipFill rotWithShape="1">
          <a:blip r:embed="rId5">
            <a:alphaModFix/>
          </a:blip>
          <a:srcRect/>
          <a:stretch/>
        </p:blipFill>
        <p:spPr>
          <a:xfrm>
            <a:off x="354734" y="2562167"/>
            <a:ext cx="3748469" cy="20702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7"/>
          <p:cNvSpPr txBox="1">
            <a:spLocks noGrp="1"/>
          </p:cNvSpPr>
          <p:nvPr>
            <p:ph type="title"/>
          </p:nvPr>
        </p:nvSpPr>
        <p:spPr>
          <a:xfrm>
            <a:off x="616373" y="1992316"/>
            <a:ext cx="3778722"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Phương diện mỹ thuật công nghiệp</a:t>
            </a:r>
            <a:endParaRPr>
              <a:solidFill>
                <a:srgbClr val="171717"/>
              </a:solidFill>
              <a:latin typeface="Times New Roman"/>
              <a:ea typeface="Times New Roman"/>
              <a:cs typeface="Times New Roman"/>
              <a:sym typeface="Times New Roman"/>
            </a:endParaRPr>
          </a:p>
        </p:txBody>
      </p:sp>
      <p:sp>
        <p:nvSpPr>
          <p:cNvPr id="782" name="Google Shape;782;p57"/>
          <p:cNvSpPr txBox="1">
            <a:spLocks noGrp="1"/>
          </p:cNvSpPr>
          <p:nvPr>
            <p:ph type="title" idx="4"/>
          </p:nvPr>
        </p:nvSpPr>
        <p:spPr>
          <a:xfrm>
            <a:off x="4802663" y="2520016"/>
            <a:ext cx="3153566"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Phương diện kỹ thuật</a:t>
            </a:r>
            <a:endParaRPr>
              <a:solidFill>
                <a:srgbClr val="171717"/>
              </a:solidFill>
              <a:latin typeface="Times New Roman"/>
              <a:ea typeface="Times New Roman"/>
              <a:cs typeface="Times New Roman"/>
              <a:sym typeface="Times New Roman"/>
            </a:endParaRPr>
          </a:p>
        </p:txBody>
      </p:sp>
      <p:sp>
        <p:nvSpPr>
          <p:cNvPr id="783" name="Google Shape;783;p57"/>
          <p:cNvSpPr txBox="1">
            <a:spLocks noGrp="1"/>
          </p:cNvSpPr>
          <p:nvPr>
            <p:ph type="title" idx="6"/>
          </p:nvPr>
        </p:nvSpPr>
        <p:spPr>
          <a:xfrm>
            <a:off x="541867" y="3053021"/>
            <a:ext cx="3790883"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500"/>
              <a:buNone/>
            </a:pPr>
            <a:r>
              <a:rPr lang="en-US">
                <a:solidFill>
                  <a:srgbClr val="171717"/>
                </a:solidFill>
                <a:latin typeface="Times New Roman"/>
                <a:ea typeface="Times New Roman"/>
                <a:cs typeface="Times New Roman"/>
                <a:sym typeface="Times New Roman"/>
              </a:rPr>
              <a:t>Phương diện quảng bá sản phẩm</a:t>
            </a:r>
            <a:endParaRPr>
              <a:solidFill>
                <a:srgbClr val="171717"/>
              </a:solidFill>
              <a:latin typeface="Times New Roman"/>
              <a:ea typeface="Times New Roman"/>
              <a:cs typeface="Times New Roman"/>
              <a:sym typeface="Times New Roman"/>
            </a:endParaRPr>
          </a:p>
        </p:txBody>
      </p:sp>
      <p:sp>
        <p:nvSpPr>
          <p:cNvPr id="784" name="Google Shape;784;p57"/>
          <p:cNvSpPr txBox="1">
            <a:spLocks noGrp="1"/>
          </p:cNvSpPr>
          <p:nvPr>
            <p:ph type="title" idx="15"/>
          </p:nvPr>
        </p:nvSpPr>
        <p:spPr>
          <a:xfrm>
            <a:off x="713225" y="539500"/>
            <a:ext cx="7717500" cy="5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4. Đề xuất phương án cải tiến sản phẩm</a:t>
            </a:r>
            <a:endParaRPr>
              <a:solidFill>
                <a:srgbClr val="171717"/>
              </a:solidFill>
              <a:latin typeface="Times New Roman"/>
              <a:ea typeface="Times New Roman"/>
              <a:cs typeface="Times New Roman"/>
              <a:sym typeface="Times New Roman"/>
            </a:endParaRPr>
          </a:p>
        </p:txBody>
      </p:sp>
      <p:sp>
        <p:nvSpPr>
          <p:cNvPr id="785" name="Google Shape;785;p57"/>
          <p:cNvSpPr txBox="1"/>
          <p:nvPr/>
        </p:nvSpPr>
        <p:spPr>
          <a:xfrm>
            <a:off x="4332750" y="1459200"/>
            <a:ext cx="478500" cy="3008100"/>
          </a:xfrm>
          <a:prstGeom prst="rect">
            <a:avLst/>
          </a:prstGeom>
          <a:solidFill>
            <a:schemeClr val="dk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700"/>
              <a:buFont typeface="Arial"/>
              <a:buNone/>
            </a:pPr>
            <a:endParaRPr sz="2700" b="0" i="0" u="none" strike="noStrike" cap="none">
              <a:solidFill>
                <a:srgbClr val="171717"/>
              </a:solidFill>
              <a:latin typeface="Times New Roman"/>
              <a:ea typeface="Times New Roman"/>
              <a:cs typeface="Times New Roman"/>
              <a:sym typeface="Times New Roman"/>
            </a:endParaRPr>
          </a:p>
        </p:txBody>
      </p:sp>
      <p:sp>
        <p:nvSpPr>
          <p:cNvPr id="786" name="Google Shape;786;p57"/>
          <p:cNvSpPr/>
          <p:nvPr/>
        </p:nvSpPr>
        <p:spPr>
          <a:xfrm>
            <a:off x="138545" y="2729345"/>
            <a:ext cx="751706" cy="2001982"/>
          </a:xfrm>
          <a:prstGeom prst="rect">
            <a:avLst/>
          </a:prstGeom>
          <a:solidFill>
            <a:srgbClr val="F9F4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58"/>
          <p:cNvSpPr/>
          <p:nvPr/>
        </p:nvSpPr>
        <p:spPr>
          <a:xfrm>
            <a:off x="-85060" y="1169581"/>
            <a:ext cx="9292855" cy="297712"/>
          </a:xfrm>
          <a:prstGeom prst="rect">
            <a:avLst/>
          </a:prstGeom>
          <a:solidFill>
            <a:srgbClr val="F9F4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2" name="Google Shape;792;p58"/>
          <p:cNvSpPr txBox="1">
            <a:spLocks noGrp="1"/>
          </p:cNvSpPr>
          <p:nvPr>
            <p:ph type="title"/>
          </p:nvPr>
        </p:nvSpPr>
        <p:spPr>
          <a:xfrm>
            <a:off x="650880" y="553355"/>
            <a:ext cx="77175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a:solidFill>
                  <a:srgbClr val="171717"/>
                </a:solidFill>
                <a:latin typeface="Times New Roman"/>
                <a:ea typeface="Times New Roman"/>
                <a:cs typeface="Times New Roman"/>
                <a:sym typeface="Times New Roman"/>
              </a:rPr>
              <a:t>Bảng tổng kết ý tưởng các thành viên</a:t>
            </a:r>
            <a:endParaRPr>
              <a:solidFill>
                <a:srgbClr val="171717"/>
              </a:solidFill>
              <a:latin typeface="Times New Roman"/>
              <a:ea typeface="Times New Roman"/>
              <a:cs typeface="Times New Roman"/>
              <a:sym typeface="Times New Roman"/>
            </a:endParaRPr>
          </a:p>
        </p:txBody>
      </p:sp>
      <p:sp>
        <p:nvSpPr>
          <p:cNvPr id="793" name="Google Shape;793;p58"/>
          <p:cNvSpPr/>
          <p:nvPr/>
        </p:nvSpPr>
        <p:spPr>
          <a:xfrm>
            <a:off x="96982" y="2895600"/>
            <a:ext cx="803563" cy="1814945"/>
          </a:xfrm>
          <a:prstGeom prst="rect">
            <a:avLst/>
          </a:prstGeom>
          <a:solidFill>
            <a:srgbClr val="F9F4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71717"/>
              </a:solidFill>
              <a:latin typeface="Times  New Roman"/>
              <a:ea typeface="Times  New Roman"/>
              <a:cs typeface="Times  New Roman"/>
              <a:sym typeface="Times  New Roman"/>
            </a:endParaRPr>
          </a:p>
        </p:txBody>
      </p:sp>
      <p:graphicFrame>
        <p:nvGraphicFramePr>
          <p:cNvPr id="794" name="Google Shape;794;p58"/>
          <p:cNvGraphicFramePr/>
          <p:nvPr/>
        </p:nvGraphicFramePr>
        <p:xfrm>
          <a:off x="194189" y="1132731"/>
          <a:ext cx="8630875" cy="3914400"/>
        </p:xfrm>
        <a:graphic>
          <a:graphicData uri="http://schemas.openxmlformats.org/drawingml/2006/table">
            <a:tbl>
              <a:tblPr>
                <a:noFill/>
                <a:tableStyleId>{7B4B5631-4E5F-4202-963C-10EEF8F3F637}</a:tableStyleId>
              </a:tblPr>
              <a:tblGrid>
                <a:gridCol w="1465575">
                  <a:extLst>
                    <a:ext uri="{9D8B030D-6E8A-4147-A177-3AD203B41FA5}">
                      <a16:colId xmlns:a16="http://schemas.microsoft.com/office/drawing/2014/main" val="20000"/>
                    </a:ext>
                  </a:extLst>
                </a:gridCol>
                <a:gridCol w="3571925">
                  <a:extLst>
                    <a:ext uri="{9D8B030D-6E8A-4147-A177-3AD203B41FA5}">
                      <a16:colId xmlns:a16="http://schemas.microsoft.com/office/drawing/2014/main" val="20001"/>
                    </a:ext>
                  </a:extLst>
                </a:gridCol>
                <a:gridCol w="3593375">
                  <a:extLst>
                    <a:ext uri="{9D8B030D-6E8A-4147-A177-3AD203B41FA5}">
                      <a16:colId xmlns:a16="http://schemas.microsoft.com/office/drawing/2014/main" val="20002"/>
                    </a:ext>
                  </a:extLst>
                </a:gridCol>
              </a:tblGrid>
              <a:tr h="386225">
                <a:tc>
                  <a:txBody>
                    <a:bodyPr/>
                    <a:lstStyle/>
                    <a:p>
                      <a:pPr marL="0" marR="0" lvl="0" indent="0" algn="ctr" rtl="0">
                        <a:lnSpc>
                          <a:spcPct val="100000"/>
                        </a:lnSpc>
                        <a:spcBef>
                          <a:spcPts val="0"/>
                        </a:spcBef>
                        <a:spcAft>
                          <a:spcPts val="0"/>
                        </a:spcAft>
                        <a:buNone/>
                      </a:pPr>
                      <a:r>
                        <a:rPr lang="en-US" sz="1200" b="1" u="none" strike="noStrike" cap="none">
                          <a:solidFill>
                            <a:srgbClr val="171717"/>
                          </a:solidFill>
                          <a:latin typeface="Times New Roman"/>
                          <a:ea typeface="Times New Roman"/>
                          <a:cs typeface="Times New Roman"/>
                          <a:sym typeface="Times New Roman"/>
                        </a:rPr>
                        <a:t>Họ tên</a:t>
                      </a:r>
                      <a:endParaRPr sz="1200" b="1"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200" b="1" u="none" strike="noStrike" cap="none">
                          <a:solidFill>
                            <a:srgbClr val="171717"/>
                          </a:solidFill>
                          <a:latin typeface="Times New Roman"/>
                          <a:ea typeface="Times New Roman"/>
                          <a:cs typeface="Times New Roman"/>
                          <a:sym typeface="Times New Roman"/>
                        </a:rPr>
                        <a:t>Phương diện mỹ thuật</a:t>
                      </a:r>
                      <a:endParaRPr sz="1200" b="1"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200" b="1" u="none" strike="noStrike" cap="none">
                          <a:solidFill>
                            <a:srgbClr val="171717"/>
                          </a:solidFill>
                          <a:latin typeface="Times New Roman"/>
                          <a:ea typeface="Times New Roman"/>
                          <a:cs typeface="Times New Roman"/>
                          <a:sym typeface="Times New Roman"/>
                        </a:rPr>
                        <a:t>Phương diện kỹ thuật</a:t>
                      </a:r>
                      <a:endParaRPr sz="1200" b="1"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504025">
                <a:tc>
                  <a:txBody>
                    <a:bodyPr/>
                    <a:lstStyle/>
                    <a:p>
                      <a:pPr marL="0" marR="0" lvl="0" indent="0" algn="l" rtl="0">
                        <a:lnSpc>
                          <a:spcPct val="100000"/>
                        </a:lnSpc>
                        <a:spcBef>
                          <a:spcPts val="0"/>
                        </a:spcBef>
                        <a:spcAft>
                          <a:spcPts val="0"/>
                        </a:spcAft>
                        <a:buNone/>
                      </a:pPr>
                      <a:r>
                        <a:rPr lang="en-US" sz="1200" u="none" strike="noStrike" cap="none">
                          <a:solidFill>
                            <a:srgbClr val="171717"/>
                          </a:solidFill>
                          <a:latin typeface="Times New Roman"/>
                          <a:ea typeface="Times New Roman"/>
                          <a:cs typeface="Times New Roman"/>
                          <a:sym typeface="Times New Roman"/>
                        </a:rPr>
                        <a:t>Bùi Lê Trung Kiên</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rgbClr val="171717"/>
                          </a:solidFill>
                          <a:latin typeface="Times New Roman"/>
                          <a:ea typeface="Times New Roman"/>
                          <a:cs typeface="Times New Roman"/>
                          <a:sym typeface="Times New Roman"/>
                        </a:rPr>
                        <a:t>Cải tiến về đường nét, kết hợp nhiều đường nét theo đường cong tạo sự uyển chuyển linh hoạt</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solidFill>
                            <a:srgbClr val="171717"/>
                          </a:solidFill>
                          <a:latin typeface="Times New Roman"/>
                          <a:ea typeface="Times New Roman"/>
                          <a:cs typeface="Times New Roman"/>
                          <a:sym typeface="Times New Roman"/>
                        </a:rPr>
                        <a:t>Cải tiến thêm về Soft Close Automatic Doors</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50402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rgbClr val="171717"/>
                          </a:solidFill>
                          <a:latin typeface="Times New Roman"/>
                          <a:ea typeface="Times New Roman"/>
                          <a:cs typeface="Times New Roman"/>
                          <a:sym typeface="Times New Roman"/>
                        </a:rPr>
                        <a:t>Nguyễn Đức Duy</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rgbClr val="171717"/>
                          </a:solidFill>
                          <a:latin typeface="Times New Roman"/>
                          <a:ea typeface="Times New Roman"/>
                          <a:cs typeface="Times New Roman"/>
                          <a:sym typeface="Times New Roman"/>
                        </a:rPr>
                        <a:t>Cải tiến chất liệu là những vật liệu tái tạo, thân thiện với môi trường</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solidFill>
                            <a:srgbClr val="171717"/>
                          </a:solidFill>
                          <a:latin typeface="Times New Roman"/>
                          <a:ea typeface="Times New Roman"/>
                          <a:cs typeface="Times New Roman"/>
                          <a:sym typeface="Times New Roman"/>
                        </a:rPr>
                        <a:t>Cải tiến về chức năng có thể mở khóa và khởi động bằng giọng nói, vân tay</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50402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rgbClr val="171717"/>
                          </a:solidFill>
                          <a:latin typeface="Times New Roman"/>
                          <a:ea typeface="Times New Roman"/>
                          <a:cs typeface="Times New Roman"/>
                          <a:sym typeface="Times New Roman"/>
                        </a:rPr>
                        <a:t>Lê Đình Hiệp</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rgbClr val="171717"/>
                          </a:solidFill>
                          <a:latin typeface="Times New Roman"/>
                          <a:ea typeface="Times New Roman"/>
                          <a:cs typeface="Times New Roman"/>
                          <a:sym typeface="Times New Roman"/>
                        </a:rPr>
                        <a:t>Cải tiến về màu sắc ,hoa văn gắn liền với thiên nhiên, tạo cảm giác gần gũi thân thiện</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solidFill>
                            <a:srgbClr val="171717"/>
                          </a:solidFill>
                          <a:latin typeface="Times New Roman"/>
                          <a:ea typeface="Times New Roman"/>
                          <a:cs typeface="Times New Roman"/>
                          <a:sym typeface="Times New Roman"/>
                        </a:rPr>
                        <a:t>Cải tiến về các chức năng an toàn</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50402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rgbClr val="171717"/>
                          </a:solidFill>
                          <a:latin typeface="Times New Roman"/>
                          <a:ea typeface="Times New Roman"/>
                          <a:cs typeface="Times New Roman"/>
                          <a:sym typeface="Times New Roman"/>
                        </a:rPr>
                        <a:t>Lê Văn Nhất</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rgbClr val="171717"/>
                          </a:solidFill>
                          <a:latin typeface="Times New Roman"/>
                          <a:ea typeface="Times New Roman"/>
                          <a:cs typeface="Times New Roman"/>
                          <a:sym typeface="Times New Roman"/>
                        </a:rPr>
                        <a:t>Cải tiến màu sắc theo xu hướng năm 2022 hướng đến giới trẻ</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solidFill>
                            <a:srgbClr val="171717"/>
                          </a:solidFill>
                          <a:latin typeface="Times New Roman"/>
                          <a:ea typeface="Times New Roman"/>
                          <a:cs typeface="Times New Roman"/>
                          <a:sym typeface="Times New Roman"/>
                        </a:rPr>
                        <a:t>Lắp đặt thêm cảm biến lốp nhằm đảm bảo an toàn</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504025">
                <a:tc>
                  <a:txBody>
                    <a:bodyPr/>
                    <a:lstStyle/>
                    <a:p>
                      <a:pPr marL="0" marR="0" lvl="0" indent="0" algn="l" rtl="0">
                        <a:lnSpc>
                          <a:spcPct val="100000"/>
                        </a:lnSpc>
                        <a:spcBef>
                          <a:spcPts val="0"/>
                        </a:spcBef>
                        <a:spcAft>
                          <a:spcPts val="0"/>
                        </a:spcAft>
                        <a:buNone/>
                      </a:pPr>
                      <a:r>
                        <a:rPr lang="en-US" sz="1200" u="none" strike="noStrike" cap="none">
                          <a:solidFill>
                            <a:srgbClr val="171717"/>
                          </a:solidFill>
                          <a:latin typeface="Times New Roman"/>
                          <a:ea typeface="Times New Roman"/>
                          <a:cs typeface="Times New Roman"/>
                          <a:sym typeface="Times New Roman"/>
                        </a:rPr>
                        <a:t>Ngô Viết Sang </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rgbClr val="171717"/>
                          </a:solidFill>
                          <a:latin typeface="Times New Roman"/>
                          <a:ea typeface="Times New Roman"/>
                          <a:cs typeface="Times New Roman"/>
                          <a:sym typeface="Times New Roman"/>
                        </a:rPr>
                        <a:t>Cải tiến về hình dáng, thêm một số phụ kiện đi kèm khi mua sản phẩm để tháo lắp tùy đối tượng</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err="1">
                          <a:solidFill>
                            <a:srgbClr val="171717"/>
                          </a:solidFill>
                          <a:latin typeface="Times New Roman"/>
                          <a:ea typeface="Times New Roman"/>
                          <a:cs typeface="Times New Roman"/>
                          <a:sym typeface="Times New Roman"/>
                        </a:rPr>
                        <a:t>Cải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tiến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về</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công</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nghệ</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phanh</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tái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tạo</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năng</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lượng</a:t>
                      </a:r>
                      <a:endParaRPr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u="none" strike="noStrike" cap="none" dirty="0">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r h="504025">
                <a:tc>
                  <a:txBody>
                    <a:bodyPr/>
                    <a:lstStyle/>
                    <a:p>
                      <a:pPr marL="0" marR="0" lvl="0" indent="0" algn="l" rtl="0">
                        <a:lnSpc>
                          <a:spcPct val="100000"/>
                        </a:lnSpc>
                        <a:spcBef>
                          <a:spcPts val="0"/>
                        </a:spcBef>
                        <a:spcAft>
                          <a:spcPts val="0"/>
                        </a:spcAft>
                        <a:buNone/>
                      </a:pPr>
                      <a:r>
                        <a:rPr lang="en-US" sz="1200" u="none" strike="noStrike" cap="none">
                          <a:solidFill>
                            <a:srgbClr val="171717"/>
                          </a:solidFill>
                          <a:latin typeface="Times New Roman"/>
                          <a:ea typeface="Times New Roman"/>
                          <a:cs typeface="Times New Roman"/>
                          <a:sym typeface="Times New Roman"/>
                        </a:rPr>
                        <a:t>Đào Thanh Lâm </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err="1">
                          <a:solidFill>
                            <a:srgbClr val="171717"/>
                          </a:solidFill>
                          <a:latin typeface="Times New Roman"/>
                          <a:ea typeface="Times New Roman"/>
                          <a:cs typeface="Times New Roman"/>
                          <a:sym typeface="Times New Roman"/>
                        </a:rPr>
                        <a:t>Cải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tiến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về</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màu</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sắc</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những</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phiên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bản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giới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hạn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với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số</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lượng</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ít</a:t>
                      </a:r>
                      <a:r>
                        <a:rPr lang="en-US" sz="1200" u="none" strike="noStrike" cap="none" dirty="0">
                          <a:solidFill>
                            <a:srgbClr val="171717"/>
                          </a:solidFill>
                          <a:latin typeface="Times New Roman"/>
                          <a:ea typeface="Times New Roman"/>
                          <a:cs typeface="Times New Roman"/>
                          <a:sym typeface="Times New Roman"/>
                        </a:rPr>
                        <a:t> .</a:t>
                      </a:r>
                      <a:endParaRPr sz="1200" u="none" strike="noStrike" cap="none" dirty="0">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dirty="0" err="1">
                          <a:solidFill>
                            <a:srgbClr val="171717"/>
                          </a:solidFill>
                          <a:latin typeface="Times New Roman"/>
                          <a:ea typeface="Times New Roman"/>
                          <a:cs typeface="Times New Roman"/>
                          <a:sym typeface="Times New Roman"/>
                        </a:rPr>
                        <a:t>Cải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thiện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phần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khoang</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xe</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giúp</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phù</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hợp</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với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nhiều</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cỡ</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người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và</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giúp</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cảm</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thấy</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thoải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mái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hơn</a:t>
                      </a:r>
                      <a:endParaRPr sz="1200" u="none" strike="noStrike" cap="none" dirty="0">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6"/>
                  </a:ext>
                </a:extLst>
              </a:tr>
              <a:tr h="504025">
                <a:tc>
                  <a:txBody>
                    <a:bodyPr/>
                    <a:lstStyle/>
                    <a:p>
                      <a:pPr marL="0" marR="0" lvl="0" indent="0" algn="l" rtl="0">
                        <a:lnSpc>
                          <a:spcPct val="100000"/>
                        </a:lnSpc>
                        <a:spcBef>
                          <a:spcPts val="0"/>
                        </a:spcBef>
                        <a:spcAft>
                          <a:spcPts val="0"/>
                        </a:spcAft>
                        <a:buNone/>
                      </a:pPr>
                      <a:r>
                        <a:rPr lang="en-US" sz="1200" u="none" strike="noStrike" cap="none">
                          <a:solidFill>
                            <a:srgbClr val="171717"/>
                          </a:solidFill>
                          <a:latin typeface="Times New Roman"/>
                          <a:ea typeface="Times New Roman"/>
                          <a:cs typeface="Times New Roman"/>
                          <a:sym typeface="Times New Roman"/>
                        </a:rPr>
                        <a:t>Nguyễn Thị Trang</a:t>
                      </a:r>
                      <a:endParaRPr sz="1200" u="none" strike="noStrike" cap="none">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dirty="0" err="1">
                          <a:solidFill>
                            <a:srgbClr val="171717"/>
                          </a:solidFill>
                          <a:latin typeface="Times New Roman"/>
                          <a:ea typeface="Times New Roman"/>
                          <a:cs typeface="Times New Roman"/>
                          <a:sym typeface="Times New Roman"/>
                        </a:rPr>
                        <a:t>Có</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thêm</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nhiều</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tùy</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chọn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về</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phụ</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kiện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như</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đèn</a:t>
                      </a:r>
                      <a:r>
                        <a:rPr lang="en-US" sz="1200" u="none" strike="noStrike" cap="none" dirty="0">
                          <a:solidFill>
                            <a:srgbClr val="171717"/>
                          </a:solidFill>
                          <a:latin typeface="Times New Roman"/>
                          <a:ea typeface="Times New Roman"/>
                          <a:cs typeface="Times New Roman"/>
                          <a:sym typeface="Times New Roman"/>
                        </a:rPr>
                        <a:t> LED, loa, </a:t>
                      </a:r>
                      <a:r>
                        <a:rPr lang="en-US" sz="1200" u="none" strike="noStrike" cap="none" dirty="0" err="1">
                          <a:solidFill>
                            <a:srgbClr val="171717"/>
                          </a:solidFill>
                          <a:latin typeface="Times New Roman"/>
                          <a:ea typeface="Times New Roman"/>
                          <a:cs typeface="Times New Roman"/>
                          <a:sym typeface="Times New Roman"/>
                        </a:rPr>
                        <a:t>màn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hình</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điều</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khiển</a:t>
                      </a:r>
                      <a:r>
                        <a:rPr lang="en-US" sz="1200" u="none" strike="noStrike" cap="none" dirty="0">
                          <a:solidFill>
                            <a:srgbClr val="171717"/>
                          </a:solidFill>
                          <a:latin typeface="Times New Roman"/>
                          <a:ea typeface="Times New Roman"/>
                          <a:cs typeface="Times New Roman"/>
                          <a:sym typeface="Times New Roman"/>
                        </a:rPr>
                        <a:t>, ...</a:t>
                      </a:r>
                      <a:endParaRPr sz="1200" u="none" strike="noStrike" cap="none" dirty="0">
                        <a:solidFill>
                          <a:srgbClr val="171717"/>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dirty="0" err="1">
                          <a:solidFill>
                            <a:srgbClr val="171717"/>
                          </a:solidFill>
                          <a:latin typeface="Times New Roman"/>
                          <a:ea typeface="Times New Roman"/>
                          <a:cs typeface="Times New Roman"/>
                          <a:sym typeface="Times New Roman"/>
                        </a:rPr>
                        <a:t>Cải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thiện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thời</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gian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sạc</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nhanh</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hơn</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và</a:t>
                      </a:r>
                      <a:r>
                        <a:rPr lang="en-US" sz="1200" u="none" strike="noStrike" cap="none" dirty="0">
                          <a:solidFill>
                            <a:srgbClr val="171717"/>
                          </a:solidFill>
                          <a:latin typeface="Times New Roman"/>
                          <a:ea typeface="Times New Roman"/>
                          <a:cs typeface="Times New Roman"/>
                          <a:sym typeface="Times New Roman"/>
                        </a:rPr>
                        <a:t> dung </a:t>
                      </a:r>
                      <a:r>
                        <a:rPr lang="en-US" sz="1200" u="none" strike="noStrike" cap="none" dirty="0" err="1">
                          <a:solidFill>
                            <a:srgbClr val="171717"/>
                          </a:solidFill>
                          <a:latin typeface="Times New Roman"/>
                          <a:ea typeface="Times New Roman"/>
                          <a:cs typeface="Times New Roman"/>
                          <a:sym typeface="Times New Roman"/>
                        </a:rPr>
                        <a:t>tích</a:t>
                      </a:r>
                      <a:r>
                        <a:rPr lang="en-US" sz="1200" u="none" strike="noStrike" cap="none" dirty="0">
                          <a:solidFill>
                            <a:srgbClr val="171717"/>
                          </a:solidFill>
                          <a:latin typeface="Times New Roman"/>
                          <a:ea typeface="Times New Roman"/>
                          <a:cs typeface="Times New Roman"/>
                          <a:sym typeface="Times New Roman"/>
                        </a:rPr>
                        <a:t> pin </a:t>
                      </a:r>
                      <a:r>
                        <a:rPr lang="en-US" sz="1200" u="none" strike="noStrike" cap="none" dirty="0" err="1">
                          <a:solidFill>
                            <a:srgbClr val="171717"/>
                          </a:solidFill>
                          <a:latin typeface="Times New Roman"/>
                          <a:ea typeface="Times New Roman"/>
                          <a:cs typeface="Times New Roman"/>
                          <a:sym typeface="Times New Roman"/>
                        </a:rPr>
                        <a:t>cao</a:t>
                      </a:r>
                      <a:r>
                        <a:rPr lang="en-US" sz="1200" u="none" strike="noStrike" cap="none" dirty="0">
                          <a:solidFill>
                            <a:srgbClr val="171717"/>
                          </a:solidFill>
                          <a:latin typeface="Times New Roman"/>
                          <a:ea typeface="Times New Roman"/>
                          <a:cs typeface="Times New Roman"/>
                          <a:sym typeface="Times New Roman"/>
                        </a:rPr>
                        <a:t> </a:t>
                      </a:r>
                      <a:r>
                        <a:rPr lang="en-US" sz="1200" u="none" strike="noStrike" cap="none" dirty="0" err="1">
                          <a:solidFill>
                            <a:srgbClr val="171717"/>
                          </a:solidFill>
                          <a:latin typeface="Times New Roman"/>
                          <a:ea typeface="Times New Roman"/>
                          <a:cs typeface="Times New Roman"/>
                          <a:sym typeface="Times New Roman"/>
                        </a:rPr>
                        <a:t>hơn</a:t>
                      </a:r>
                      <a:r>
                        <a:rPr lang="en-US" sz="1200" u="none" strike="noStrike" cap="none" dirty="0">
                          <a:solidFill>
                            <a:srgbClr val="171717"/>
                          </a:solidFill>
                          <a:latin typeface="Times New Roman"/>
                          <a:ea typeface="Times New Roman"/>
                          <a:cs typeface="Times New Roman"/>
                          <a:sym typeface="Times New Roman"/>
                        </a:rPr>
                        <a:t>.</a:t>
                      </a:r>
                      <a:endParaRPr sz="1200" u="none" strike="noStrike" cap="none" dirty="0">
                        <a:solidFill>
                          <a:srgbClr val="171717"/>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9"/>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0" name="Google Shape;800;p59"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1" name="Google Shape;801;p59"/>
          <p:cNvSpPr txBox="1"/>
          <p:nvPr/>
        </p:nvSpPr>
        <p:spPr>
          <a:xfrm>
            <a:off x="460375" y="110832"/>
            <a:ext cx="675857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1" u="none" strike="noStrike" cap="none">
                <a:solidFill>
                  <a:srgbClr val="FFC000"/>
                </a:solidFill>
                <a:latin typeface="Times New Roman"/>
                <a:ea typeface="Times New Roman"/>
                <a:cs typeface="Times New Roman"/>
                <a:sym typeface="Times New Roman"/>
              </a:rPr>
              <a:t>Bảng tổng hợp đề xuất ý tưởng cải tiến sản phẩm</a:t>
            </a:r>
            <a:endParaRPr sz="2000" b="1" i="1" u="none" strike="noStrike" cap="none">
              <a:solidFill>
                <a:srgbClr val="FFC000"/>
              </a:solidFill>
              <a:latin typeface="Times New Roman"/>
              <a:ea typeface="Times New Roman"/>
              <a:cs typeface="Times New Roman"/>
              <a:sym typeface="Times New Roman"/>
            </a:endParaRPr>
          </a:p>
        </p:txBody>
      </p:sp>
      <p:sp>
        <p:nvSpPr>
          <p:cNvPr id="802" name="Google Shape;802;p59"/>
          <p:cNvSpPr/>
          <p:nvPr/>
        </p:nvSpPr>
        <p:spPr>
          <a:xfrm>
            <a:off x="460375" y="1077280"/>
            <a:ext cx="3330145" cy="31854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i="1" u="none" strike="noStrike" cap="none" dirty="0" err="1">
                <a:solidFill>
                  <a:srgbClr val="000000"/>
                </a:solidFill>
                <a:latin typeface="Times New Roman"/>
                <a:ea typeface="Times New Roman"/>
                <a:cs typeface="Times New Roman"/>
                <a:sym typeface="Times New Roman"/>
              </a:rPr>
              <a:t>Màu</a:t>
            </a:r>
            <a:r>
              <a:rPr lang="en-US" sz="1800" b="1" i="1" u="none" strike="noStrike" cap="none" dirty="0">
                <a:solidFill>
                  <a:srgbClr val="000000"/>
                </a:solidFill>
                <a:latin typeface="Times New Roman"/>
                <a:ea typeface="Times New Roman"/>
                <a:cs typeface="Times New Roman"/>
                <a:sym typeface="Times New Roman"/>
              </a:rPr>
              <a:t> </a:t>
            </a:r>
            <a:r>
              <a:rPr lang="en-US" sz="1800" b="1" i="1" u="none" strike="noStrike" cap="none" dirty="0" err="1">
                <a:solidFill>
                  <a:srgbClr val="000000"/>
                </a:solidFill>
                <a:latin typeface="Times New Roman"/>
                <a:ea typeface="Times New Roman"/>
                <a:cs typeface="Times New Roman"/>
                <a:sym typeface="Times New Roman"/>
              </a:rPr>
              <a:t>sắc</a:t>
            </a:r>
            <a:r>
              <a:rPr lang="en-US" sz="1800" b="1" i="1"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Thiết</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kế</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dựa</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trên</a:t>
            </a:r>
            <a:r>
              <a:rPr lang="en-US" sz="1600" i="0" u="none" strike="noStrike" cap="none" dirty="0">
                <a:solidFill>
                  <a:srgbClr val="000000"/>
                </a:solidFill>
                <a:latin typeface="Times New Roman"/>
                <a:ea typeface="Times New Roman"/>
                <a:cs typeface="Times New Roman"/>
                <a:sym typeface="Times New Roman"/>
              </a:rPr>
              <a:t> xu </a:t>
            </a:r>
            <a:r>
              <a:rPr lang="en-US" sz="1600" i="0" u="none" strike="noStrike" cap="none" dirty="0" err="1">
                <a:solidFill>
                  <a:srgbClr val="000000"/>
                </a:solidFill>
                <a:latin typeface="Times New Roman"/>
                <a:ea typeface="Times New Roman"/>
                <a:cs typeface="Times New Roman"/>
                <a:sym typeface="Times New Roman"/>
              </a:rPr>
              <a:t>hướng</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màu</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sắc</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của</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năm</a:t>
            </a:r>
            <a:r>
              <a:rPr lang="en-US" sz="1600" i="0" u="none" strike="noStrike" cap="none" dirty="0">
                <a:solidFill>
                  <a:srgbClr val="000000"/>
                </a:solidFill>
                <a:latin typeface="Times New Roman"/>
                <a:ea typeface="Times New Roman"/>
                <a:cs typeface="Times New Roman"/>
                <a:sym typeface="Times New Roman"/>
              </a:rPr>
              <a:t> 2022</a:t>
            </a:r>
            <a:endParaRPr dirty="0">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US" sz="1800" b="1" i="1" u="none" strike="noStrike" cap="none" dirty="0" err="1">
                <a:solidFill>
                  <a:srgbClr val="000000"/>
                </a:solidFill>
                <a:latin typeface="Times New Roman"/>
                <a:ea typeface="Times New Roman"/>
                <a:cs typeface="Times New Roman"/>
                <a:sym typeface="Times New Roman"/>
              </a:rPr>
              <a:t>Kỹ</a:t>
            </a:r>
            <a:r>
              <a:rPr lang="en-US" sz="1800" b="1" i="1" u="none" strike="noStrike" cap="none" dirty="0">
                <a:solidFill>
                  <a:srgbClr val="000000"/>
                </a:solidFill>
                <a:latin typeface="Times New Roman"/>
                <a:ea typeface="Times New Roman"/>
                <a:cs typeface="Times New Roman"/>
                <a:sym typeface="Times New Roman"/>
              </a:rPr>
              <a:t> </a:t>
            </a:r>
            <a:r>
              <a:rPr lang="en-US" sz="1800" b="1" i="1" u="none" strike="noStrike" cap="none" dirty="0" err="1">
                <a:solidFill>
                  <a:srgbClr val="000000"/>
                </a:solidFill>
                <a:latin typeface="Times New Roman"/>
                <a:ea typeface="Times New Roman"/>
                <a:cs typeface="Times New Roman"/>
                <a:sym typeface="Times New Roman"/>
              </a:rPr>
              <a:t>thuật</a:t>
            </a:r>
            <a:r>
              <a:rPr lang="en-US" sz="1800" b="1" i="1"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Đề</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xuất</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các</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phương</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pháp</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bảo</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mật</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để</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đảm</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bảo</a:t>
            </a:r>
            <a:r>
              <a:rPr lang="en-US" sz="1600" i="0" u="none" strike="noStrike" cap="none" dirty="0">
                <a:solidFill>
                  <a:srgbClr val="000000"/>
                </a:solidFill>
                <a:latin typeface="Times New Roman"/>
                <a:ea typeface="Times New Roman"/>
                <a:cs typeface="Times New Roman"/>
                <a:sym typeface="Times New Roman"/>
              </a:rPr>
              <a:t> an </a:t>
            </a:r>
            <a:r>
              <a:rPr lang="en-US" sz="1600" i="0" u="none" strike="noStrike" cap="none" dirty="0" err="1">
                <a:solidFill>
                  <a:srgbClr val="000000"/>
                </a:solidFill>
                <a:latin typeface="Times New Roman"/>
                <a:ea typeface="Times New Roman"/>
                <a:cs typeface="Times New Roman"/>
                <a:sym typeface="Times New Roman"/>
              </a:rPr>
              <a:t>toàn</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thiết</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bị</a:t>
            </a:r>
            <a:endParaRPr sz="1600" i="1" u="none" strike="noStrike" cap="none" dirty="0">
              <a:solidFill>
                <a:srgbClr val="000000"/>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US" sz="1800" b="1" i="1" u="none" strike="noStrike" cap="none" dirty="0" err="1">
                <a:solidFill>
                  <a:srgbClr val="000000"/>
                </a:solidFill>
                <a:latin typeface="Times New Roman"/>
                <a:ea typeface="Times New Roman"/>
                <a:cs typeface="Times New Roman"/>
                <a:sym typeface="Times New Roman"/>
              </a:rPr>
              <a:t>Quảng</a:t>
            </a:r>
            <a:r>
              <a:rPr lang="en-US" sz="1800" b="1" i="1" u="none" strike="noStrike" cap="none" dirty="0">
                <a:solidFill>
                  <a:srgbClr val="000000"/>
                </a:solidFill>
                <a:latin typeface="Times New Roman"/>
                <a:ea typeface="Times New Roman"/>
                <a:cs typeface="Times New Roman"/>
                <a:sym typeface="Times New Roman"/>
              </a:rPr>
              <a:t> </a:t>
            </a:r>
            <a:r>
              <a:rPr lang="en-US" sz="1800" b="1" i="1" u="none" strike="noStrike" cap="none" dirty="0" err="1">
                <a:solidFill>
                  <a:srgbClr val="000000"/>
                </a:solidFill>
                <a:latin typeface="Times New Roman"/>
                <a:ea typeface="Times New Roman"/>
                <a:cs typeface="Times New Roman"/>
                <a:sym typeface="Times New Roman"/>
              </a:rPr>
              <a:t>bá</a:t>
            </a:r>
            <a:r>
              <a:rPr lang="en-US" sz="1800" b="1" i="1"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Tổ</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chức</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các</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buổi</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triển</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lãm</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giúp</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nhiều</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người</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tiếp</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cận</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với</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sản</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phẩm</a:t>
            </a:r>
            <a:r>
              <a:rPr lang="en-US" sz="1600" i="0" u="none" strike="noStrike" cap="none" dirty="0">
                <a:solidFill>
                  <a:srgbClr val="000000"/>
                </a:solidFill>
                <a:latin typeface="Times New Roman"/>
                <a:ea typeface="Times New Roman"/>
                <a:cs typeface="Times New Roman"/>
                <a:sym typeface="Times New Roman"/>
              </a:rPr>
              <a:t> </a:t>
            </a:r>
            <a:r>
              <a:rPr lang="en-US" sz="1600" i="0" u="none" strike="noStrike" cap="none" dirty="0" err="1">
                <a:solidFill>
                  <a:srgbClr val="000000"/>
                </a:solidFill>
                <a:latin typeface="Times New Roman"/>
                <a:ea typeface="Times New Roman"/>
                <a:cs typeface="Times New Roman"/>
                <a:sym typeface="Times New Roman"/>
              </a:rPr>
              <a:t>hơn</a:t>
            </a:r>
            <a:endParaRPr sz="1600" i="1" u="none" strike="noStrike" cap="none" dirty="0">
              <a:solidFill>
                <a:srgbClr val="000000"/>
              </a:solidFill>
              <a:latin typeface="Times New Roman"/>
              <a:ea typeface="Times New Roman"/>
              <a:cs typeface="Times New Roman"/>
              <a:sym typeface="Times New Roman"/>
            </a:endParaRPr>
          </a:p>
        </p:txBody>
      </p:sp>
      <p:pic>
        <p:nvPicPr>
          <p:cNvPr id="803" name="Google Shape;803;p59" descr="Cận cảnh BMW i8 độ theo phong cách Batman cực chất | VOV.VN"/>
          <p:cNvPicPr preferRelativeResize="0"/>
          <p:nvPr/>
        </p:nvPicPr>
        <p:blipFill rotWithShape="1">
          <a:blip r:embed="rId3">
            <a:alphaModFix/>
          </a:blip>
          <a:srcRect/>
          <a:stretch/>
        </p:blipFill>
        <p:spPr>
          <a:xfrm>
            <a:off x="4329274" y="743349"/>
            <a:ext cx="3376736" cy="1899414"/>
          </a:xfrm>
          <a:prstGeom prst="rect">
            <a:avLst/>
          </a:prstGeom>
          <a:noFill/>
          <a:ln>
            <a:noFill/>
          </a:ln>
        </p:spPr>
      </p:pic>
      <p:sp>
        <p:nvSpPr>
          <p:cNvPr id="804" name="Google Shape;804;p59" descr="Chiêm ngưỡng siêu phẩm BMW i8 mui trần lần đầu tới Đông Nam Á"/>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805" name="Google Shape;805;p59" descr="Chiêm ngưỡng siêu phẩm BMW i8 mui trần lần đầu tới Đông Nam Á"/>
          <p:cNvPicPr preferRelativeResize="0"/>
          <p:nvPr/>
        </p:nvPicPr>
        <p:blipFill rotWithShape="1">
          <a:blip r:embed="rId4">
            <a:alphaModFix/>
          </a:blip>
          <a:srcRect/>
          <a:stretch/>
        </p:blipFill>
        <p:spPr>
          <a:xfrm>
            <a:off x="6017642" y="2642763"/>
            <a:ext cx="3190707" cy="19978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4" name="Google Shape;144;p6"/>
          <p:cNvSpPr txBox="1">
            <a:spLocks noGrp="1"/>
          </p:cNvSpPr>
          <p:nvPr>
            <p:ph type="title" idx="4294967295"/>
          </p:nvPr>
        </p:nvSpPr>
        <p:spPr>
          <a:xfrm>
            <a:off x="2479963" y="0"/>
            <a:ext cx="4232564"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1.1. Tổng quan về thương hiệu BMW</a:t>
            </a:r>
            <a:endParaRPr sz="2000" b="1">
              <a:solidFill>
                <a:srgbClr val="171717"/>
              </a:solidFill>
              <a:latin typeface="Times New Roman"/>
              <a:ea typeface="Times New Roman"/>
              <a:cs typeface="Times New Roman"/>
              <a:sym typeface="Times New Roman"/>
            </a:endParaRPr>
          </a:p>
        </p:txBody>
      </p:sp>
      <p:pic>
        <p:nvPicPr>
          <p:cNvPr id="145" name="Google Shape;145;p6" descr="Franz Josef Popp - Wiki | Golden"/>
          <p:cNvPicPr preferRelativeResize="0"/>
          <p:nvPr/>
        </p:nvPicPr>
        <p:blipFill rotWithShape="1">
          <a:blip r:embed="rId3">
            <a:alphaModFix/>
          </a:blip>
          <a:srcRect/>
          <a:stretch/>
        </p:blipFill>
        <p:spPr>
          <a:xfrm>
            <a:off x="2819690" y="852055"/>
            <a:ext cx="1905000" cy="1905000"/>
          </a:xfrm>
          <a:prstGeom prst="rect">
            <a:avLst/>
          </a:prstGeom>
          <a:noFill/>
          <a:ln>
            <a:noFill/>
          </a:ln>
        </p:spPr>
      </p:pic>
      <p:sp>
        <p:nvSpPr>
          <p:cNvPr id="146" name="Google Shape;146;p6"/>
          <p:cNvSpPr txBox="1"/>
          <p:nvPr/>
        </p:nvSpPr>
        <p:spPr>
          <a:xfrm>
            <a:off x="577708" y="743349"/>
            <a:ext cx="2199120"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000" b="0" i="0" u="none" strike="noStrike" cap="none">
                <a:solidFill>
                  <a:srgbClr val="FFC000"/>
                </a:solidFill>
                <a:latin typeface="Times New Roman"/>
                <a:ea typeface="Times New Roman"/>
                <a:cs typeface="Times New Roman"/>
                <a:sym typeface="Times New Roman"/>
              </a:rPr>
              <a:t>Nhà sáng lập</a:t>
            </a:r>
            <a:endParaRPr sz="2000" b="0" i="0" u="none" strike="noStrike" cap="none">
              <a:solidFill>
                <a:srgbClr val="FFC000"/>
              </a:solidFill>
              <a:latin typeface="Times New Roman"/>
              <a:ea typeface="Times New Roman"/>
              <a:cs typeface="Times New Roman"/>
              <a:sym typeface="Times New Roman"/>
            </a:endParaRPr>
          </a:p>
        </p:txBody>
      </p:sp>
      <p:sp>
        <p:nvSpPr>
          <p:cNvPr id="147" name="Google Shape;147;p6"/>
          <p:cNvSpPr txBox="1"/>
          <p:nvPr/>
        </p:nvSpPr>
        <p:spPr>
          <a:xfrm>
            <a:off x="347952" y="1215592"/>
            <a:ext cx="2667000" cy="132343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600" b="0" i="0" u="none" strike="noStrike" cap="none">
                <a:solidFill>
                  <a:srgbClr val="202124"/>
                </a:solidFill>
                <a:latin typeface="Times New Roman"/>
                <a:ea typeface="Times New Roman"/>
                <a:cs typeface="Times New Roman"/>
                <a:sym typeface="Times New Roman"/>
              </a:rPr>
              <a:t>Franz Josef Popp là một trong ba người đồng sáng lập BMW AG và là Tổng giám đốc đầu tiên của BMW AG từ năm 1922 đến năm 1942.</a:t>
            </a:r>
            <a:r>
              <a:rPr lang="en-US" sz="1600" b="0" i="0" u="none" strike="noStrike" cap="none">
                <a:solidFill>
                  <a:schemeClr val="dk1"/>
                </a:solidFill>
                <a:latin typeface="Times New Roman"/>
                <a:ea typeface="Times New Roman"/>
                <a:cs typeface="Times New Roman"/>
                <a:sym typeface="Times New Roman"/>
              </a:rPr>
              <a:t> </a:t>
            </a:r>
            <a:endParaRPr/>
          </a:p>
        </p:txBody>
      </p:sp>
      <p:pic>
        <p:nvPicPr>
          <p:cNvPr id="148" name="Google Shape;148;p6" descr="BMW Group | NewEngineer"/>
          <p:cNvPicPr preferRelativeResize="0"/>
          <p:nvPr/>
        </p:nvPicPr>
        <p:blipFill rotWithShape="1">
          <a:blip r:embed="rId4">
            <a:alphaModFix/>
          </a:blip>
          <a:srcRect/>
          <a:stretch/>
        </p:blipFill>
        <p:spPr>
          <a:xfrm>
            <a:off x="4512830" y="1028267"/>
            <a:ext cx="2095500" cy="1552576"/>
          </a:xfrm>
          <a:prstGeom prst="rect">
            <a:avLst/>
          </a:prstGeom>
          <a:noFill/>
          <a:ln>
            <a:noFill/>
          </a:ln>
        </p:spPr>
      </p:pic>
      <p:sp>
        <p:nvSpPr>
          <p:cNvPr id="149" name="Google Shape;149;p6"/>
          <p:cNvSpPr txBox="1"/>
          <p:nvPr/>
        </p:nvSpPr>
        <p:spPr>
          <a:xfrm>
            <a:off x="6651192" y="933597"/>
            <a:ext cx="219912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FFC000"/>
                </a:solidFill>
                <a:latin typeface="Times New Roman"/>
                <a:ea typeface="Times New Roman"/>
                <a:cs typeface="Times New Roman"/>
                <a:sym typeface="Times New Roman"/>
              </a:rPr>
              <a:t>Quy mô</a:t>
            </a:r>
            <a:endParaRPr sz="2000" b="0" i="0" u="none" strike="noStrike" cap="none">
              <a:solidFill>
                <a:srgbClr val="FFC000"/>
              </a:solidFill>
              <a:latin typeface="Times New Roman"/>
              <a:ea typeface="Times New Roman"/>
              <a:cs typeface="Times New Roman"/>
              <a:sym typeface="Times New Roman"/>
            </a:endParaRPr>
          </a:p>
        </p:txBody>
      </p:sp>
      <p:sp>
        <p:nvSpPr>
          <p:cNvPr id="150" name="Google Shape;150;p6"/>
          <p:cNvSpPr txBox="1"/>
          <p:nvPr/>
        </p:nvSpPr>
        <p:spPr>
          <a:xfrm>
            <a:off x="6647008" y="1415646"/>
            <a:ext cx="254923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171717"/>
                </a:solidFill>
                <a:latin typeface="Times New Roman"/>
                <a:ea typeface="Times New Roman"/>
                <a:cs typeface="Times New Roman"/>
                <a:sym typeface="Times New Roman"/>
              </a:rPr>
              <a:t>BMW hoạt động rộng khắp trên toàn thế giới, đặc biệt ở Đức</a:t>
            </a:r>
            <a:endParaRPr sz="1800" b="0" i="0" u="none" strike="noStrike" cap="none">
              <a:solidFill>
                <a:srgbClr val="171717"/>
              </a:solidFill>
              <a:latin typeface="Times New Roman"/>
              <a:ea typeface="Times New Roman"/>
              <a:cs typeface="Times New Roman"/>
              <a:sym typeface="Times New Roman"/>
            </a:endParaRPr>
          </a:p>
        </p:txBody>
      </p:sp>
      <p:sp>
        <p:nvSpPr>
          <p:cNvPr id="151" name="Google Shape;151;p6"/>
          <p:cNvSpPr txBox="1"/>
          <p:nvPr/>
        </p:nvSpPr>
        <p:spPr>
          <a:xfrm>
            <a:off x="394855" y="3257494"/>
            <a:ext cx="2618509" cy="132343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BMW có trụ sở tại Munich và sản xuất xe cơ giới ở Đức, Brazil, Trung Quốc, Ấn Độ, Nam Phi, Vương quốc Anh, Hoa Kỳ và Mexico</a:t>
            </a:r>
            <a:endParaRPr sz="1800" b="0" i="0" u="none" strike="noStrike" cap="none">
              <a:solidFill>
                <a:schemeClr val="dk1"/>
              </a:solidFill>
              <a:latin typeface="Times New Roman"/>
              <a:ea typeface="Times New Roman"/>
              <a:cs typeface="Times New Roman"/>
              <a:sym typeface="Times New Roman"/>
            </a:endParaRPr>
          </a:p>
        </p:txBody>
      </p:sp>
      <p:pic>
        <p:nvPicPr>
          <p:cNvPr id="152" name="Google Shape;152;p6" descr="NHỮNG ĐIỀU MÀ BẠN CHƯA BIẾT VỀ BMW - Hà Nội Car - Đẳng cấp xe sang"/>
          <p:cNvPicPr preferRelativeResize="0"/>
          <p:nvPr/>
        </p:nvPicPr>
        <p:blipFill rotWithShape="1">
          <a:blip r:embed="rId5">
            <a:alphaModFix/>
          </a:blip>
          <a:srcRect/>
          <a:stretch/>
        </p:blipFill>
        <p:spPr>
          <a:xfrm>
            <a:off x="3352800" y="2814558"/>
            <a:ext cx="4166465" cy="1782141"/>
          </a:xfrm>
          <a:prstGeom prst="rect">
            <a:avLst/>
          </a:prstGeom>
          <a:noFill/>
          <a:ln>
            <a:noFill/>
          </a:ln>
        </p:spPr>
      </p:pic>
      <p:sp>
        <p:nvSpPr>
          <p:cNvPr id="153" name="Google Shape;153;p6"/>
          <p:cNvSpPr txBox="1"/>
          <p:nvPr/>
        </p:nvSpPr>
        <p:spPr>
          <a:xfrm>
            <a:off x="581892" y="2829187"/>
            <a:ext cx="2199120"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000" b="0" i="0" u="none" strike="noStrike" cap="none">
                <a:solidFill>
                  <a:srgbClr val="FFC000"/>
                </a:solidFill>
                <a:latin typeface="Times New Roman"/>
                <a:ea typeface="Times New Roman"/>
                <a:cs typeface="Times New Roman"/>
                <a:sym typeface="Times New Roman"/>
              </a:rPr>
              <a:t>Trụ sở</a:t>
            </a:r>
            <a:endParaRPr sz="2000" b="0" i="0" u="none" strike="noStrike" cap="none">
              <a:solidFill>
                <a:srgbClr val="FFC000"/>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60" descr="Feed24h | Đại gia Hà Nội cưỡi BMW i8 tím có biệt thự triệu đô, riêng phòng  karaoke đã ngốn nửa tỷ"/>
          <p:cNvPicPr preferRelativeResize="0"/>
          <p:nvPr/>
        </p:nvPicPr>
        <p:blipFill rotWithShape="1">
          <a:blip r:embed="rId3">
            <a:alphaModFix/>
          </a:blip>
          <a:srcRect/>
          <a:stretch/>
        </p:blipFill>
        <p:spPr>
          <a:xfrm>
            <a:off x="1106907" y="1541100"/>
            <a:ext cx="2467012" cy="1540933"/>
          </a:xfrm>
          <a:prstGeom prst="rect">
            <a:avLst/>
          </a:prstGeom>
          <a:noFill/>
          <a:ln>
            <a:noFill/>
          </a:ln>
        </p:spPr>
      </p:pic>
      <p:sp>
        <p:nvSpPr>
          <p:cNvPr id="811" name="Google Shape;811;p60"/>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2" name="Google Shape;812;p60"/>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4.1. Phương diện mỹ thuật công nghiệp</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813" name="Google Shape;813;p60"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4" name="Google Shape;814;p60"/>
          <p:cNvSpPr txBox="1"/>
          <p:nvPr/>
        </p:nvSpPr>
        <p:spPr>
          <a:xfrm>
            <a:off x="218983" y="803670"/>
            <a:ext cx="9083146"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1" u="none" strike="noStrike" cap="none">
                <a:solidFill>
                  <a:srgbClr val="000000"/>
                </a:solidFill>
                <a:latin typeface="Times New Roman"/>
                <a:ea typeface="Times New Roman"/>
                <a:cs typeface="Times New Roman"/>
                <a:sym typeface="Times New Roman"/>
              </a:rPr>
              <a:t>Xu hướng màu sắc năm 2022: </a:t>
            </a:r>
            <a:endParaRPr sz="2000" b="1" i="1"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i="0" u="none" strike="noStrike" cap="none">
                <a:solidFill>
                  <a:srgbClr val="000000"/>
                </a:solidFill>
                <a:latin typeface="Times New Roman"/>
                <a:ea typeface="Times New Roman"/>
                <a:cs typeface="Times New Roman"/>
                <a:sym typeface="Times New Roman"/>
              </a:rPr>
              <a:t>Màu tím very peri – Sự kết hợp của sắc tím và xanh </a:t>
            </a:r>
            <a:endParaRPr>
              <a:latin typeface="Times New Roman"/>
              <a:ea typeface="Times New Roman"/>
              <a:cs typeface="Times New Roman"/>
              <a:sym typeface="Times New Roman"/>
            </a:endParaRPr>
          </a:p>
        </p:txBody>
      </p:sp>
      <p:pic>
        <p:nvPicPr>
          <p:cNvPr id="815" name="Google Shape;815;p60" descr="Xu hướng thời trang dẫn đầu năm 2022"/>
          <p:cNvPicPr preferRelativeResize="0"/>
          <p:nvPr/>
        </p:nvPicPr>
        <p:blipFill rotWithShape="1">
          <a:blip r:embed="rId4">
            <a:alphaModFix/>
          </a:blip>
          <a:srcRect/>
          <a:stretch/>
        </p:blipFill>
        <p:spPr>
          <a:xfrm>
            <a:off x="3548623" y="1541100"/>
            <a:ext cx="4371595" cy="2914398"/>
          </a:xfrm>
          <a:prstGeom prst="rect">
            <a:avLst/>
          </a:prstGeom>
          <a:noFill/>
          <a:ln>
            <a:noFill/>
          </a:ln>
        </p:spPr>
      </p:pic>
      <p:pic>
        <p:nvPicPr>
          <p:cNvPr id="816" name="Google Shape;816;p60" descr="Cận cảnh BMW i8 độ theo phong cách Batman cực chất | VOV.VN"/>
          <p:cNvPicPr preferRelativeResize="0"/>
          <p:nvPr/>
        </p:nvPicPr>
        <p:blipFill rotWithShape="1">
          <a:blip r:embed="rId5">
            <a:alphaModFix/>
          </a:blip>
          <a:srcRect/>
          <a:stretch/>
        </p:blipFill>
        <p:spPr>
          <a:xfrm>
            <a:off x="1106907" y="3082033"/>
            <a:ext cx="2441716" cy="13734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1"/>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2" name="Google Shape;822;p61"/>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4.2. Phương diện kỹ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823" name="Google Shape;823;p61"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824" name="Google Shape;824;p61" descr="Đồng bộ hóa điện thoại thông minh với ô tô – XUAN NGUYEN TECH Co., Ltd"/>
          <p:cNvPicPr preferRelativeResize="0"/>
          <p:nvPr/>
        </p:nvPicPr>
        <p:blipFill rotWithShape="1">
          <a:blip r:embed="rId3">
            <a:alphaModFix/>
          </a:blip>
          <a:srcRect/>
          <a:stretch/>
        </p:blipFill>
        <p:spPr>
          <a:xfrm>
            <a:off x="593580" y="1153317"/>
            <a:ext cx="3033414" cy="3033414"/>
          </a:xfrm>
          <a:prstGeom prst="rect">
            <a:avLst/>
          </a:prstGeom>
          <a:noFill/>
          <a:ln>
            <a:noFill/>
          </a:ln>
        </p:spPr>
      </p:pic>
      <p:sp>
        <p:nvSpPr>
          <p:cNvPr id="825" name="Google Shape;825;p61"/>
          <p:cNvSpPr txBox="1"/>
          <p:nvPr/>
        </p:nvSpPr>
        <p:spPr>
          <a:xfrm>
            <a:off x="3860281" y="1153317"/>
            <a:ext cx="46269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i="0" u="none" strike="noStrike" cap="none">
                <a:solidFill>
                  <a:srgbClr val="000000"/>
                </a:solidFill>
                <a:latin typeface="Times New Roman"/>
                <a:ea typeface="Times New Roman"/>
                <a:cs typeface="Times New Roman"/>
                <a:sym typeface="Times New Roman"/>
              </a:rPr>
              <a:t>Đồng bộ kết nối với thiết bị smartphone để cật nhật tình trạng của xe: Thông báo dung lượng PIN còn lại, cập nhật về vị trí.</a:t>
            </a: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i="0" u="none" strike="noStrike" cap="none">
                <a:solidFill>
                  <a:srgbClr val="000000"/>
                </a:solidFill>
                <a:latin typeface="Times New Roman"/>
                <a:ea typeface="Times New Roman"/>
                <a:cs typeface="Times New Roman"/>
                <a:sym typeface="Times New Roman"/>
              </a:rPr>
              <a:t>Đề xuất thêm tính năng tự cật nhật vị trí khi thiết bị được sử dụng.</a:t>
            </a:r>
            <a:endParaRPr sz="18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i="0" u="none" strike="noStrike" cap="none">
                <a:solidFill>
                  <a:srgbClr val="000000"/>
                </a:solidFill>
                <a:latin typeface="Times New Roman"/>
                <a:ea typeface="Times New Roman"/>
                <a:cs typeface="Times New Roman"/>
                <a:sym typeface="Times New Roman"/>
              </a:rPr>
              <a:t>Đề xuất tính năng bảo mật : Được cho phép hoạt động bởi smartphone và phát chuông cảnh báo đối với hành vi sử dụng trái phép sản phẩm.</a:t>
            </a:r>
            <a:endParaRPr sz="180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62"/>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1" name="Google Shape;831;p62"/>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4.2. Phương diện kỹ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832" name="Google Shape;832;p62"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3" name="Google Shape;833;p62"/>
          <p:cNvSpPr txBox="1"/>
          <p:nvPr/>
        </p:nvSpPr>
        <p:spPr>
          <a:xfrm>
            <a:off x="155575" y="894605"/>
            <a:ext cx="4904100" cy="135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00000"/>
                </a:solidFill>
                <a:latin typeface="Times New Roman"/>
                <a:ea typeface="Times New Roman"/>
                <a:cs typeface="Times New Roman"/>
                <a:sym typeface="Times New Roman"/>
              </a:rPr>
              <a:t>Những tính năng hiện có của sản phẩm:</a:t>
            </a: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i="0" u="none" strike="noStrike" cap="none">
                <a:solidFill>
                  <a:srgbClr val="000000"/>
                </a:solidFill>
                <a:latin typeface="Times New Roman"/>
                <a:ea typeface="Times New Roman"/>
                <a:cs typeface="Times New Roman"/>
                <a:sym typeface="Times New Roman"/>
              </a:rPr>
              <a:t>Khả năng kết nối Smartphone</a:t>
            </a:r>
            <a:endParaRPr sz="16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i="0" u="none" strike="noStrike" cap="none">
                <a:solidFill>
                  <a:srgbClr val="000000"/>
                </a:solidFill>
                <a:latin typeface="Times New Roman"/>
                <a:ea typeface="Times New Roman"/>
                <a:cs typeface="Times New Roman"/>
                <a:sym typeface="Times New Roman"/>
              </a:rPr>
              <a:t>Điều khiển chế độ sử dụng</a:t>
            </a:r>
            <a:endParaRPr sz="16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i="0" u="none" strike="noStrike" cap="none">
                <a:solidFill>
                  <a:srgbClr val="000000"/>
                </a:solidFill>
                <a:latin typeface="Times New Roman"/>
                <a:ea typeface="Times New Roman"/>
                <a:cs typeface="Times New Roman"/>
                <a:sym typeface="Times New Roman"/>
              </a:rPr>
              <a:t>Khả năng định vị GPS cho sản phẩm</a:t>
            </a:r>
            <a:endParaRPr sz="16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i="0" u="none" strike="noStrike" cap="none">
                <a:solidFill>
                  <a:srgbClr val="000000"/>
                </a:solidFill>
                <a:latin typeface="Times New Roman"/>
                <a:ea typeface="Times New Roman"/>
                <a:cs typeface="Times New Roman"/>
                <a:sym typeface="Times New Roman"/>
              </a:rPr>
              <a:t>Điều khiển phát nhạc</a:t>
            </a:r>
            <a:endParaRPr>
              <a:latin typeface="Times New Roman"/>
              <a:ea typeface="Times New Roman"/>
              <a:cs typeface="Times New Roman"/>
              <a:sym typeface="Times New Roman"/>
            </a:endParaRPr>
          </a:p>
        </p:txBody>
      </p:sp>
      <p:pic>
        <p:nvPicPr>
          <p:cNvPr id="834" name="Google Shape;834;p62" descr="https://icar.vn/wp-content/uploads/2021/06/icar.vn-5-meo-thong-minh-de-su-dungandroid-auto-tren-xe-bmw-5-meo-thong-minh-de-su-dungandroid-auto-tren-xe-bmw-2.jpg"/>
          <p:cNvPicPr preferRelativeResize="0"/>
          <p:nvPr/>
        </p:nvPicPr>
        <p:blipFill rotWithShape="1">
          <a:blip r:embed="rId3">
            <a:alphaModFix/>
          </a:blip>
          <a:srcRect/>
          <a:stretch/>
        </p:blipFill>
        <p:spPr>
          <a:xfrm>
            <a:off x="4645244" y="1222631"/>
            <a:ext cx="4498756" cy="3374068"/>
          </a:xfrm>
          <a:prstGeom prst="rect">
            <a:avLst/>
          </a:prstGeom>
          <a:noFill/>
          <a:ln>
            <a:noFill/>
          </a:ln>
        </p:spPr>
      </p:pic>
      <p:pic>
        <p:nvPicPr>
          <p:cNvPr id="835" name="Google Shape;835;p62" descr="https://icar.vn/wp-content/uploads/2021/06/icar.vn-5-meo-thong-minh-de-su-dungandroid-auto-tren-xe-bmw-5-meo-thong-minh-de-su-dungandroid-auto-tren-xe-bmw.jpg"/>
          <p:cNvPicPr preferRelativeResize="0"/>
          <p:nvPr/>
        </p:nvPicPr>
        <p:blipFill rotWithShape="1">
          <a:blip r:embed="rId4">
            <a:alphaModFix/>
          </a:blip>
          <a:srcRect/>
          <a:stretch/>
        </p:blipFill>
        <p:spPr>
          <a:xfrm>
            <a:off x="1003514" y="2441329"/>
            <a:ext cx="2777839" cy="208337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63"/>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1" name="Google Shape;841;p63"/>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4.2. Phương diện kỹ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842" name="Google Shape;842;p63"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3" name="Google Shape;843;p63"/>
          <p:cNvSpPr txBox="1"/>
          <p:nvPr/>
        </p:nvSpPr>
        <p:spPr>
          <a:xfrm>
            <a:off x="612775" y="989279"/>
            <a:ext cx="3962400" cy="401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C000"/>
                </a:solidFill>
                <a:latin typeface="Times New Roman"/>
                <a:ea typeface="Times New Roman"/>
                <a:cs typeface="Times New Roman"/>
                <a:sym typeface="Times New Roman"/>
              </a:rPr>
              <a:t>Tính năng đề xuất</a:t>
            </a:r>
            <a:endParaRPr>
              <a:solidFill>
                <a:srgbClr val="FFC000"/>
              </a:solidFill>
            </a:endParaRPr>
          </a:p>
        </p:txBody>
      </p:sp>
      <p:sp>
        <p:nvSpPr>
          <p:cNvPr id="844" name="Google Shape;844;p63"/>
          <p:cNvSpPr txBox="1"/>
          <p:nvPr/>
        </p:nvSpPr>
        <p:spPr>
          <a:xfrm>
            <a:off x="394047" y="1762083"/>
            <a:ext cx="4393500" cy="181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i="0" u="none" strike="noStrike" cap="none">
                <a:solidFill>
                  <a:srgbClr val="171717"/>
                </a:solidFill>
                <a:latin typeface="Times New Roman"/>
                <a:ea typeface="Times New Roman"/>
                <a:cs typeface="Times New Roman"/>
                <a:sym typeface="Times New Roman"/>
              </a:rPr>
              <a:t>Smartphone có khả năng cập nhật tính năng tình trạng dung lượng pin .Mức độ sử dụng và có cảnh báo khi pin sắp hết. </a:t>
            </a:r>
            <a:endParaRPr sz="160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i="0" u="none" strike="noStrike" cap="none">
              <a:solidFill>
                <a:srgbClr val="171717"/>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i="0" u="none" strike="noStrike" cap="none">
                <a:solidFill>
                  <a:srgbClr val="171717"/>
                </a:solidFill>
                <a:latin typeface="Times New Roman"/>
                <a:ea typeface="Times New Roman"/>
                <a:cs typeface="Times New Roman"/>
                <a:sym typeface="Times New Roman"/>
              </a:rPr>
              <a:t>Lắp đặt dự đoán thông báo lỗi của xe về smartphone nhằm bảo đảm trải nghiệm tốt nhất cho việc sử dụng của khách hàng</a:t>
            </a:r>
            <a:endParaRPr sz="1600" i="0" u="none" strike="noStrike" cap="none">
              <a:solidFill>
                <a:srgbClr val="171717"/>
              </a:solidFill>
              <a:latin typeface="Times New Roman"/>
              <a:ea typeface="Times New Roman"/>
              <a:cs typeface="Times New Roman"/>
              <a:sym typeface="Times New Roman"/>
            </a:endParaRPr>
          </a:p>
        </p:txBody>
      </p:sp>
      <p:sp>
        <p:nvSpPr>
          <p:cNvPr id="845" name="Google Shape;845;p63" descr="Hướng dẫn cách khắc phục điện thoại sụt pin nhanh đơn giản, hiệu quả -  Thegioididong.com"/>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846" name="Google Shape;846;p63" descr="Hướng dẫn cách khắc phục điện thoại sụt pin nhanh đơn giản, hiệu quả -  Thegioididong.com"/>
          <p:cNvPicPr preferRelativeResize="0"/>
          <p:nvPr/>
        </p:nvPicPr>
        <p:blipFill rotWithShape="1">
          <a:blip r:embed="rId3">
            <a:alphaModFix/>
          </a:blip>
          <a:srcRect/>
          <a:stretch/>
        </p:blipFill>
        <p:spPr>
          <a:xfrm>
            <a:off x="4846146" y="545002"/>
            <a:ext cx="4297854" cy="2241024"/>
          </a:xfrm>
          <a:prstGeom prst="rect">
            <a:avLst/>
          </a:prstGeom>
          <a:noFill/>
          <a:ln>
            <a:noFill/>
          </a:ln>
        </p:spPr>
      </p:pic>
      <p:sp>
        <p:nvSpPr>
          <p:cNvPr id="847" name="Google Shape;847;p63" descr="Các biểu tượng đèn báo lỗi trên xe ô tô: Ý nghĩa 64 ký hiệu"/>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8" name="Google Shape;848;p63" descr="Các biểu tượng đèn báo lỗi trên xe ô tô: Ý nghĩa 64 ký hiệu"/>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849" name="Google Shape;849;p63"/>
          <p:cNvPicPr preferRelativeResize="0"/>
          <p:nvPr/>
        </p:nvPicPr>
        <p:blipFill rotWithShape="1">
          <a:blip r:embed="rId4">
            <a:alphaModFix/>
          </a:blip>
          <a:srcRect/>
          <a:stretch/>
        </p:blipFill>
        <p:spPr>
          <a:xfrm>
            <a:off x="4853883" y="2612090"/>
            <a:ext cx="4290117" cy="253141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4"/>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5" name="Google Shape;855;p64"/>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4.2. Phương diện kỹ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856" name="Google Shape;856;p64"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7" name="Google Shape;857;p64" descr="Hướng dẫn cách khắc phục điện thoại sụt pin nhanh đơn giản, hiệu quả -  Thegioididong.com"/>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8" name="Google Shape;858;p64" descr="Các biểu tượng đèn báo lỗi trên xe ô tô: Ý nghĩa 64 ký hiệu"/>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9" name="Google Shape;859;p64" descr="Các biểu tượng đèn báo lỗi trên xe ô tô: Ý nghĩa 64 ký hiệu"/>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860" name="Google Shape;860;p64"/>
          <p:cNvPicPr preferRelativeResize="0"/>
          <p:nvPr/>
        </p:nvPicPr>
        <p:blipFill rotWithShape="1">
          <a:blip r:embed="rId3">
            <a:alphaModFix/>
          </a:blip>
          <a:srcRect/>
          <a:stretch/>
        </p:blipFill>
        <p:spPr>
          <a:xfrm>
            <a:off x="4736280" y="743349"/>
            <a:ext cx="3780462" cy="3853350"/>
          </a:xfrm>
          <a:prstGeom prst="rect">
            <a:avLst/>
          </a:prstGeom>
          <a:noFill/>
          <a:ln>
            <a:noFill/>
          </a:ln>
        </p:spPr>
      </p:pic>
      <p:sp>
        <p:nvSpPr>
          <p:cNvPr id="861" name="Google Shape;861;p64"/>
          <p:cNvSpPr txBox="1"/>
          <p:nvPr/>
        </p:nvSpPr>
        <p:spPr>
          <a:xfrm>
            <a:off x="460375" y="1100363"/>
            <a:ext cx="41208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FFC000"/>
                </a:solidFill>
                <a:latin typeface="Times New Roman"/>
                <a:ea typeface="Times New Roman"/>
                <a:cs typeface="Times New Roman"/>
                <a:sym typeface="Times New Roman"/>
              </a:rPr>
              <a:t>Tính năng bảo mật của BMW i8</a:t>
            </a:r>
            <a:endParaRPr>
              <a:solidFill>
                <a:srgbClr val="FFC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i="0" u="none" strike="noStrike" cap="none">
                <a:solidFill>
                  <a:srgbClr val="000000"/>
                </a:solidFill>
                <a:latin typeface="Times New Roman"/>
                <a:ea typeface="Times New Roman"/>
                <a:cs typeface="Times New Roman"/>
                <a:sym typeface="Times New Roman"/>
              </a:rPr>
              <a:t>BMW i8 hiện nay có mặt trên thị trường vẫn chưa có tính năng bảo mật, phòng chống mất cắp. </a:t>
            </a:r>
            <a:endParaRPr sz="18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1" u="none" strike="noStrike" cap="none">
                <a:solidFill>
                  <a:srgbClr val="FFC000"/>
                </a:solidFill>
                <a:latin typeface="Times New Roman"/>
                <a:ea typeface="Times New Roman"/>
                <a:cs typeface="Times New Roman"/>
                <a:sym typeface="Times New Roman"/>
              </a:rPr>
              <a:t>Đề xuất tính năng</a:t>
            </a:r>
            <a:endParaRPr>
              <a:solidFill>
                <a:srgbClr val="FFC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b="1" i="1" u="none" strike="noStrike" cap="none">
              <a:solidFill>
                <a:srgbClr val="FF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i="0" u="none" strike="noStrike" cap="none">
                <a:solidFill>
                  <a:srgbClr val="000000"/>
                </a:solidFill>
                <a:latin typeface="Times New Roman"/>
                <a:ea typeface="Times New Roman"/>
                <a:cs typeface="Times New Roman"/>
                <a:sym typeface="Times New Roman"/>
              </a:rPr>
              <a:t>Sử dụng tính năng bảo mật chống trộm cắp bằng khóa điện tử thông minh hoặc smartphone</a:t>
            </a:r>
            <a:endParaRPr sz="180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5"/>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7" name="Google Shape;867;p65"/>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4.3. Phương diện quảng bá sản phẩm</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868" name="Google Shape;868;p65"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9" name="Google Shape;869;p65" descr="Hướng dẫn cách khắc phục điện thoại sụt pin nhanh đơn giản, hiệu quả -  Thegioididong.com"/>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0" name="Google Shape;870;p65" descr="Các biểu tượng đèn báo lỗi trên xe ô tô: Ý nghĩa 64 ký hiệu"/>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1" name="Google Shape;871;p65" descr="Các biểu tượng đèn báo lỗi trên xe ô tô: Ý nghĩa 64 ký hiệu"/>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872" name="Google Shape;872;p65"/>
          <p:cNvPicPr preferRelativeResize="0"/>
          <p:nvPr/>
        </p:nvPicPr>
        <p:blipFill rotWithShape="1">
          <a:blip r:embed="rId3">
            <a:alphaModFix/>
          </a:blip>
          <a:srcRect/>
          <a:stretch/>
        </p:blipFill>
        <p:spPr>
          <a:xfrm>
            <a:off x="4264895" y="797001"/>
            <a:ext cx="3555188" cy="2367148"/>
          </a:xfrm>
          <a:prstGeom prst="rect">
            <a:avLst/>
          </a:prstGeom>
          <a:noFill/>
          <a:ln>
            <a:noFill/>
          </a:ln>
        </p:spPr>
      </p:pic>
      <p:pic>
        <p:nvPicPr>
          <p:cNvPr id="873" name="Google Shape;873;p65"/>
          <p:cNvPicPr preferRelativeResize="0"/>
          <p:nvPr/>
        </p:nvPicPr>
        <p:blipFill rotWithShape="1">
          <a:blip r:embed="rId4">
            <a:alphaModFix/>
          </a:blip>
          <a:srcRect/>
          <a:stretch/>
        </p:blipFill>
        <p:spPr>
          <a:xfrm>
            <a:off x="701749" y="795687"/>
            <a:ext cx="3563146" cy="2368462"/>
          </a:xfrm>
          <a:prstGeom prst="rect">
            <a:avLst/>
          </a:prstGeom>
          <a:noFill/>
          <a:ln>
            <a:noFill/>
          </a:ln>
        </p:spPr>
      </p:pic>
      <p:sp>
        <p:nvSpPr>
          <p:cNvPr id="874" name="Google Shape;874;p65"/>
          <p:cNvSpPr txBox="1"/>
          <p:nvPr/>
        </p:nvSpPr>
        <p:spPr>
          <a:xfrm>
            <a:off x="917575" y="3234092"/>
            <a:ext cx="62913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FFC000"/>
                </a:solidFill>
                <a:latin typeface="Times New Roman"/>
                <a:ea typeface="Times New Roman"/>
                <a:cs typeface="Times New Roman"/>
                <a:sym typeface="Times New Roman"/>
              </a:rPr>
              <a:t>Triển lãm đề xuất</a:t>
            </a:r>
            <a:endParaRPr>
              <a:solidFill>
                <a:srgbClr val="FFC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1" i="1" u="none" strike="noStrike" cap="none">
                <a:solidFill>
                  <a:srgbClr val="000000"/>
                </a:solidFill>
                <a:latin typeface="Times New Roman"/>
                <a:ea typeface="Times New Roman"/>
                <a:cs typeface="Times New Roman"/>
                <a:sym typeface="Times New Roman"/>
              </a:rPr>
              <a:t>Triển lãm: </a:t>
            </a:r>
            <a:r>
              <a:rPr lang="en-US" sz="1400" i="0" u="none" strike="noStrike" cap="none">
                <a:solidFill>
                  <a:srgbClr val="000000"/>
                </a:solidFill>
                <a:latin typeface="Times New Roman"/>
                <a:ea typeface="Times New Roman"/>
                <a:cs typeface="Times New Roman"/>
                <a:sym typeface="Times New Roman"/>
              </a:rPr>
              <a:t>“Trải nghiệm cùng BMW i8”</a:t>
            </a: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1" i="1" u="none" strike="noStrike" cap="none">
                <a:solidFill>
                  <a:srgbClr val="000000"/>
                </a:solidFill>
                <a:latin typeface="Times New Roman"/>
                <a:ea typeface="Times New Roman"/>
                <a:cs typeface="Times New Roman"/>
                <a:sym typeface="Times New Roman"/>
              </a:rPr>
              <a:t>Quảng bá: </a:t>
            </a:r>
            <a:r>
              <a:rPr lang="en-US" sz="1400" i="0" u="none" strike="noStrike" cap="none">
                <a:solidFill>
                  <a:srgbClr val="000000"/>
                </a:solidFill>
                <a:latin typeface="Times New Roman"/>
                <a:ea typeface="Times New Roman"/>
                <a:cs typeface="Times New Roman"/>
                <a:sym typeface="Times New Roman"/>
              </a:rPr>
              <a:t>Các tính năng kết nối với smartphone, tính năng bảo mật mới </a:t>
            </a: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1" i="1" u="none" strike="noStrike" cap="none">
                <a:solidFill>
                  <a:srgbClr val="000000"/>
                </a:solidFill>
                <a:latin typeface="Times New Roman"/>
                <a:ea typeface="Times New Roman"/>
                <a:cs typeface="Times New Roman"/>
                <a:sym typeface="Times New Roman"/>
              </a:rPr>
              <a:t>Đối tượng: </a:t>
            </a:r>
            <a:r>
              <a:rPr lang="en-US" sz="1400" i="0" u="none" strike="noStrike" cap="none">
                <a:solidFill>
                  <a:srgbClr val="000000"/>
                </a:solidFill>
                <a:latin typeface="Times New Roman"/>
                <a:ea typeface="Times New Roman"/>
                <a:cs typeface="Times New Roman"/>
                <a:sym typeface="Times New Roman"/>
              </a:rPr>
              <a:t>Doanh nhân trẻ, thành đạt, chủ yếu hướng tới khách hàng hạng sang</a:t>
            </a:r>
            <a:endParaRPr>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66"/>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0" name="Google Shape;880;p66"/>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4.2. Phương diện kỹ thuật</a:t>
            </a:r>
            <a:br>
              <a:rPr lang="en-US" sz="2000" b="1"/>
            </a:br>
            <a:br>
              <a:rPr lang="en-US" sz="2000">
                <a:latin typeface="Open Sans"/>
                <a:ea typeface="Open Sans"/>
                <a:cs typeface="Open Sans"/>
                <a:sym typeface="Open Sans"/>
              </a:rPr>
            </a:br>
            <a:endParaRPr sz="2000" b="1">
              <a:solidFill>
                <a:srgbClr val="171717"/>
              </a:solidFill>
              <a:latin typeface="Times New Roman"/>
              <a:ea typeface="Times New Roman"/>
              <a:cs typeface="Times New Roman"/>
              <a:sym typeface="Times New Roman"/>
            </a:endParaRPr>
          </a:p>
        </p:txBody>
      </p:sp>
      <p:sp>
        <p:nvSpPr>
          <p:cNvPr id="881" name="Google Shape;881;p66" descr="LÝ THUYẾT MÀU SẮC CHO NHÀ THIẾT KẾ - dpiCENT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2" name="Google Shape;882;p66" descr="Hướng dẫn cách khắc phục điện thoại sụt pin nhanh đơn giản, hiệu quả -  Thegioididong.com"/>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3" name="Google Shape;883;p66" descr="Các biểu tượng đèn báo lỗi trên xe ô tô: Ý nghĩa 64 ký hiệu"/>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4" name="Google Shape;884;p66" descr="Các biểu tượng đèn báo lỗi trên xe ô tô: Ý nghĩa 64 ký hiệu"/>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5" name="Google Shape;885;p66"/>
          <p:cNvSpPr txBox="1"/>
          <p:nvPr/>
        </p:nvSpPr>
        <p:spPr>
          <a:xfrm>
            <a:off x="460375" y="1515862"/>
            <a:ext cx="41208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dirty="0" err="1">
                <a:solidFill>
                  <a:srgbClr val="FFC000"/>
                </a:solidFill>
                <a:latin typeface="Times New Roman"/>
                <a:ea typeface="Times New Roman"/>
                <a:cs typeface="Times New Roman"/>
                <a:sym typeface="Times New Roman"/>
              </a:rPr>
              <a:t>Về</a:t>
            </a:r>
            <a:r>
              <a:rPr lang="en-US" sz="1800" b="1" i="1" u="none" strike="noStrike" cap="none" dirty="0">
                <a:solidFill>
                  <a:srgbClr val="FFC000"/>
                </a:solidFill>
                <a:latin typeface="Times New Roman"/>
                <a:ea typeface="Times New Roman"/>
                <a:cs typeface="Times New Roman"/>
                <a:sym typeface="Times New Roman"/>
              </a:rPr>
              <a:t> </a:t>
            </a:r>
            <a:r>
              <a:rPr lang="en-US" sz="1800" b="1" i="1" u="none" strike="noStrike" cap="none" dirty="0" err="1">
                <a:solidFill>
                  <a:srgbClr val="FFC000"/>
                </a:solidFill>
                <a:latin typeface="Times New Roman"/>
                <a:ea typeface="Times New Roman"/>
                <a:cs typeface="Times New Roman"/>
                <a:sym typeface="Times New Roman"/>
              </a:rPr>
              <a:t>mặt</a:t>
            </a:r>
            <a:r>
              <a:rPr lang="en-US" sz="1800" b="1" i="1" u="none" strike="noStrike" cap="none" dirty="0">
                <a:solidFill>
                  <a:srgbClr val="FFC000"/>
                </a:solidFill>
                <a:latin typeface="Times New Roman"/>
                <a:ea typeface="Times New Roman"/>
                <a:cs typeface="Times New Roman"/>
                <a:sym typeface="Times New Roman"/>
              </a:rPr>
              <a:t> </a:t>
            </a:r>
            <a:r>
              <a:rPr lang="en-US" sz="1800" b="1" i="1" u="none" strike="noStrike" cap="none" dirty="0" err="1">
                <a:solidFill>
                  <a:srgbClr val="FFC000"/>
                </a:solidFill>
                <a:latin typeface="Times New Roman"/>
                <a:ea typeface="Times New Roman"/>
                <a:cs typeface="Times New Roman"/>
                <a:sym typeface="Times New Roman"/>
              </a:rPr>
              <a:t>tổ</a:t>
            </a:r>
            <a:r>
              <a:rPr lang="en-US" sz="1800" b="1" i="1" u="none" strike="noStrike" cap="none" dirty="0">
                <a:solidFill>
                  <a:srgbClr val="FFC000"/>
                </a:solidFill>
                <a:latin typeface="Times New Roman"/>
                <a:ea typeface="Times New Roman"/>
                <a:cs typeface="Times New Roman"/>
                <a:sym typeface="Times New Roman"/>
              </a:rPr>
              <a:t> </a:t>
            </a:r>
            <a:r>
              <a:rPr lang="en-US" sz="1800" b="1" i="1" u="none" strike="noStrike" cap="none" dirty="0" err="1">
                <a:solidFill>
                  <a:srgbClr val="FFC000"/>
                </a:solidFill>
                <a:latin typeface="Times New Roman"/>
                <a:ea typeface="Times New Roman"/>
                <a:cs typeface="Times New Roman"/>
                <a:sym typeface="Times New Roman"/>
              </a:rPr>
              <a:t>chức</a:t>
            </a:r>
            <a:endParaRPr sz="1800" b="1" i="1" u="none" strike="noStrike" cap="none" dirty="0">
              <a:solidFill>
                <a:srgbClr val="FFC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i="0" u="none" strike="noStrike" cap="none" dirty="0" err="1">
                <a:solidFill>
                  <a:srgbClr val="000000"/>
                </a:solidFill>
                <a:latin typeface="Times New Roman"/>
                <a:ea typeface="Times New Roman"/>
                <a:cs typeface="Times New Roman"/>
                <a:sym typeface="Times New Roman"/>
              </a:rPr>
              <a:t>Hoạt</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động</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đến</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và</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trải</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nghiệm</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tính</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năng</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mới</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nhằm</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gia</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tăng</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hiểu</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biết</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người</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dùng</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đối</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với</a:t>
            </a:r>
            <a:r>
              <a:rPr lang="en-US" sz="1800" i="0" u="none" strike="noStrike" cap="none" dirty="0">
                <a:solidFill>
                  <a:srgbClr val="000000"/>
                </a:solidFill>
                <a:latin typeface="Times New Roman"/>
                <a:ea typeface="Times New Roman"/>
                <a:cs typeface="Times New Roman"/>
                <a:sym typeface="Times New Roman"/>
              </a:rPr>
              <a:t> BMW i8</a:t>
            </a:r>
            <a:endParaRPr sz="180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i="0" u="none" strike="noStrike" cap="none" dirty="0" err="1">
                <a:solidFill>
                  <a:srgbClr val="000000"/>
                </a:solidFill>
                <a:latin typeface="Times New Roman"/>
                <a:ea typeface="Times New Roman"/>
                <a:cs typeface="Times New Roman"/>
                <a:sym typeface="Times New Roman"/>
              </a:rPr>
              <a:t>Trưng</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bày</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một</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số</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mô</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hình</a:t>
            </a:r>
            <a:r>
              <a:rPr lang="en-US" sz="1800" i="0" u="none" strike="noStrike" cap="none" dirty="0">
                <a:solidFill>
                  <a:srgbClr val="000000"/>
                </a:solidFill>
                <a:latin typeface="Times New Roman"/>
                <a:ea typeface="Times New Roman"/>
                <a:cs typeface="Times New Roman"/>
                <a:sym typeface="Times New Roman"/>
              </a:rPr>
              <a:t> BMW i8 </a:t>
            </a:r>
            <a:r>
              <a:rPr lang="en-US" sz="1800" i="0" u="none" strike="noStrike" cap="none" dirty="0" err="1">
                <a:solidFill>
                  <a:srgbClr val="000000"/>
                </a:solidFill>
                <a:latin typeface="Times New Roman"/>
                <a:ea typeface="Times New Roman"/>
                <a:cs typeface="Times New Roman"/>
                <a:sym typeface="Times New Roman"/>
              </a:rPr>
              <a:t>từ</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trước</a:t>
            </a:r>
            <a:r>
              <a:rPr lang="en-US" sz="1800" i="0" u="none" strike="noStrike" cap="none" dirty="0">
                <a:solidFill>
                  <a:srgbClr val="000000"/>
                </a:solidFill>
                <a:latin typeface="Times New Roman"/>
                <a:ea typeface="Times New Roman"/>
                <a:cs typeface="Times New Roman"/>
                <a:sym typeface="Times New Roman"/>
              </a:rPr>
              <a:t> </a:t>
            </a:r>
            <a:r>
              <a:rPr lang="en-US" sz="1800" i="0" u="none" strike="noStrike" cap="none" dirty="0" err="1">
                <a:solidFill>
                  <a:srgbClr val="000000"/>
                </a:solidFill>
                <a:latin typeface="Times New Roman"/>
                <a:ea typeface="Times New Roman"/>
                <a:cs typeface="Times New Roman"/>
                <a:sym typeface="Times New Roman"/>
              </a:rPr>
              <a:t>đến</a:t>
            </a:r>
            <a:r>
              <a:rPr lang="en-US" sz="1800" i="0" u="none" strike="noStrike" cap="none" dirty="0">
                <a:solidFill>
                  <a:srgbClr val="000000"/>
                </a:solidFill>
                <a:latin typeface="Times New Roman"/>
                <a:ea typeface="Times New Roman"/>
                <a:cs typeface="Times New Roman"/>
                <a:sym typeface="Times New Roman"/>
              </a:rPr>
              <a:t> nay.</a:t>
            </a:r>
            <a:endParaRPr sz="1800" i="0" u="none" strike="noStrike" cap="none" dirty="0">
              <a:solidFill>
                <a:srgbClr val="000000"/>
              </a:solidFill>
              <a:latin typeface="Times New Roman"/>
              <a:ea typeface="Times New Roman"/>
              <a:cs typeface="Times New Roman"/>
              <a:sym typeface="Times New Roman"/>
            </a:endParaRPr>
          </a:p>
        </p:txBody>
      </p:sp>
      <p:pic>
        <p:nvPicPr>
          <p:cNvPr id="886" name="Google Shape;886;p66"/>
          <p:cNvPicPr preferRelativeResize="0"/>
          <p:nvPr/>
        </p:nvPicPr>
        <p:blipFill rotWithShape="1">
          <a:blip r:embed="rId3">
            <a:alphaModFix/>
          </a:blip>
          <a:srcRect/>
          <a:stretch/>
        </p:blipFill>
        <p:spPr>
          <a:xfrm>
            <a:off x="4957490" y="743349"/>
            <a:ext cx="2955851" cy="1964786"/>
          </a:xfrm>
          <a:prstGeom prst="rect">
            <a:avLst/>
          </a:prstGeom>
          <a:noFill/>
          <a:ln>
            <a:noFill/>
          </a:ln>
        </p:spPr>
      </p:pic>
      <p:pic>
        <p:nvPicPr>
          <p:cNvPr id="887" name="Google Shape;887;p66"/>
          <p:cNvPicPr preferRelativeResize="0"/>
          <p:nvPr/>
        </p:nvPicPr>
        <p:blipFill rotWithShape="1">
          <a:blip r:embed="rId4">
            <a:alphaModFix/>
          </a:blip>
          <a:srcRect/>
          <a:stretch/>
        </p:blipFill>
        <p:spPr>
          <a:xfrm>
            <a:off x="4957490" y="2708135"/>
            <a:ext cx="2964526" cy="197386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7"/>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3" name="Google Shape;893;p67"/>
          <p:cNvSpPr txBox="1"/>
          <p:nvPr/>
        </p:nvSpPr>
        <p:spPr>
          <a:xfrm>
            <a:off x="1047204" y="158808"/>
            <a:ext cx="30622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FFC000"/>
                </a:solidFill>
                <a:latin typeface="Times New Roman"/>
                <a:ea typeface="Times New Roman"/>
                <a:cs typeface="Times New Roman"/>
                <a:sym typeface="Times New Roman"/>
              </a:rPr>
              <a:t>TỔNG KẾT – ĐÁNH GIÁ</a:t>
            </a:r>
            <a:endParaRPr>
              <a:solidFill>
                <a:srgbClr val="FFC000"/>
              </a:solidFill>
              <a:latin typeface="Times New Roman"/>
              <a:ea typeface="Times New Roman"/>
              <a:cs typeface="Times New Roman"/>
              <a:sym typeface="Times New Roman"/>
            </a:endParaRPr>
          </a:p>
        </p:txBody>
      </p:sp>
      <p:sp>
        <p:nvSpPr>
          <p:cNvPr id="894" name="Google Shape;894;p67"/>
          <p:cNvSpPr txBox="1"/>
          <p:nvPr/>
        </p:nvSpPr>
        <p:spPr>
          <a:xfrm>
            <a:off x="717881" y="748146"/>
            <a:ext cx="8268300" cy="2586000"/>
          </a:xfrm>
          <a:prstGeom prst="rect">
            <a:avLst/>
          </a:prstGeom>
          <a:noFill/>
          <a:ln>
            <a:noFill/>
          </a:ln>
        </p:spPr>
        <p:txBody>
          <a:bodyPr spcFirstLastPara="1" wrap="square" lIns="91425" tIns="45700" rIns="91425" bIns="45700" anchor="t" anchorCtr="0">
            <a:spAutoFit/>
          </a:bodyPr>
          <a:lstStyle/>
          <a:p>
            <a:pPr marL="571500" marR="0" lvl="0" indent="-571500" algn="l" rtl="0">
              <a:lnSpc>
                <a:spcPct val="100000"/>
              </a:lnSpc>
              <a:spcBef>
                <a:spcPts val="0"/>
              </a:spcBef>
              <a:spcAft>
                <a:spcPts val="0"/>
              </a:spcAft>
              <a:buClr>
                <a:srgbClr val="000000"/>
              </a:buClr>
              <a:buSzPts val="1800"/>
              <a:buFont typeface="Times New Roman"/>
              <a:buChar char="❖"/>
            </a:pPr>
            <a:r>
              <a:rPr lang="en-US" sz="1800" i="0" u="none" strike="noStrike" cap="none">
                <a:solidFill>
                  <a:srgbClr val="000000"/>
                </a:solidFill>
                <a:latin typeface="Times New Roman"/>
                <a:ea typeface="Times New Roman"/>
                <a:cs typeface="Times New Roman"/>
                <a:sym typeface="Times New Roman"/>
              </a:rPr>
              <a:t>Tổng kết : </a:t>
            </a: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i="0" u="none" strike="noStrike" cap="none">
                <a:solidFill>
                  <a:srgbClr val="000000"/>
                </a:solidFill>
                <a:latin typeface="Times New Roman"/>
                <a:ea typeface="Times New Roman"/>
                <a:cs typeface="Times New Roman"/>
                <a:sym typeface="Times New Roman"/>
              </a:rPr>
              <a:t>Qua quá trình học tập, tìm hiểu sản phẩm , cả nhóm chúng em đã :</a:t>
            </a:r>
            <a:endParaRPr sz="1800" i="0" u="none" strike="noStrike" cap="none">
              <a:solidFill>
                <a:srgbClr val="000000"/>
              </a:solidFill>
              <a:latin typeface="Times New Roman"/>
              <a:ea typeface="Times New Roman"/>
              <a:cs typeface="Times New Roman"/>
              <a:sym typeface="Times New Roman"/>
            </a:endParaRPr>
          </a:p>
          <a:p>
            <a:pPr marL="571500" marR="0" lvl="0" indent="-571500" algn="l" rtl="0">
              <a:lnSpc>
                <a:spcPct val="100000"/>
              </a:lnSpc>
              <a:spcBef>
                <a:spcPts val="0"/>
              </a:spcBef>
              <a:spcAft>
                <a:spcPts val="0"/>
              </a:spcAft>
              <a:buClr>
                <a:srgbClr val="000000"/>
              </a:buClr>
              <a:buSzPts val="1800"/>
              <a:buFont typeface="Times New Roman"/>
              <a:buChar char="•"/>
            </a:pPr>
            <a:r>
              <a:rPr lang="en-US" sz="1800" i="0" u="none" strike="noStrike" cap="none">
                <a:solidFill>
                  <a:srgbClr val="000000"/>
                </a:solidFill>
                <a:latin typeface="Times New Roman"/>
                <a:ea typeface="Times New Roman"/>
                <a:cs typeface="Times New Roman"/>
                <a:sym typeface="Times New Roman"/>
              </a:rPr>
              <a:t>Học tập được khả năng tìm kiếm tài liệu, thông tin</a:t>
            </a:r>
            <a:endParaRPr>
              <a:latin typeface="Times New Roman"/>
              <a:ea typeface="Times New Roman"/>
              <a:cs typeface="Times New Roman"/>
              <a:sym typeface="Times New Roman"/>
            </a:endParaRPr>
          </a:p>
          <a:p>
            <a:pPr marL="571500" marR="0" lvl="0" indent="-571500" algn="l" rtl="0">
              <a:lnSpc>
                <a:spcPct val="100000"/>
              </a:lnSpc>
              <a:spcBef>
                <a:spcPts val="0"/>
              </a:spcBef>
              <a:spcAft>
                <a:spcPts val="0"/>
              </a:spcAft>
              <a:buClr>
                <a:srgbClr val="000000"/>
              </a:buClr>
              <a:buSzPts val="1800"/>
              <a:buFont typeface="Times New Roman"/>
              <a:buChar char="•"/>
            </a:pPr>
            <a:r>
              <a:rPr lang="en-US" sz="1800" i="0" u="none" strike="noStrike" cap="none">
                <a:solidFill>
                  <a:srgbClr val="000000"/>
                </a:solidFill>
                <a:latin typeface="Times New Roman"/>
                <a:ea typeface="Times New Roman"/>
                <a:cs typeface="Times New Roman"/>
                <a:sym typeface="Times New Roman"/>
              </a:rPr>
              <a:t>Thêm kiến thức về mỹ thuật công nghiệp, về tạo hình</a:t>
            </a:r>
            <a:endParaRPr>
              <a:latin typeface="Times New Roman"/>
              <a:ea typeface="Times New Roman"/>
              <a:cs typeface="Times New Roman"/>
              <a:sym typeface="Times New Roman"/>
            </a:endParaRPr>
          </a:p>
          <a:p>
            <a:pPr marL="571500" marR="0" lvl="0" indent="-571500" algn="l" rtl="0">
              <a:lnSpc>
                <a:spcPct val="100000"/>
              </a:lnSpc>
              <a:spcBef>
                <a:spcPts val="0"/>
              </a:spcBef>
              <a:spcAft>
                <a:spcPts val="0"/>
              </a:spcAft>
              <a:buClr>
                <a:srgbClr val="000000"/>
              </a:buClr>
              <a:buSzPts val="1800"/>
              <a:buFont typeface="Times New Roman"/>
              <a:buChar char="•"/>
            </a:pPr>
            <a:r>
              <a:rPr lang="en-US" sz="1800" i="0" u="none" strike="noStrike" cap="none">
                <a:solidFill>
                  <a:srgbClr val="000000"/>
                </a:solidFill>
                <a:latin typeface="Times New Roman"/>
                <a:ea typeface="Times New Roman"/>
                <a:cs typeface="Times New Roman"/>
                <a:sym typeface="Times New Roman"/>
              </a:rPr>
              <a:t>Biết những vấn đề cần quan tâm khi đề xuất cải tiến sản phẩm</a:t>
            </a:r>
            <a:endParaRPr sz="1800" i="0" u="none" strike="noStrike" cap="none">
              <a:solidFill>
                <a:srgbClr val="000000"/>
              </a:solidFill>
              <a:latin typeface="Times New Roman"/>
              <a:ea typeface="Times New Roman"/>
              <a:cs typeface="Times New Roman"/>
              <a:sym typeface="Times New Roman"/>
            </a:endParaRPr>
          </a:p>
          <a:p>
            <a:pPr marL="571500" marR="0" lvl="0" indent="-571500" algn="l" rtl="0">
              <a:lnSpc>
                <a:spcPct val="100000"/>
              </a:lnSpc>
              <a:spcBef>
                <a:spcPts val="0"/>
              </a:spcBef>
              <a:spcAft>
                <a:spcPts val="0"/>
              </a:spcAft>
              <a:buClr>
                <a:srgbClr val="000000"/>
              </a:buClr>
              <a:buSzPts val="1800"/>
              <a:buFont typeface="Times New Roman"/>
              <a:buChar char="•"/>
            </a:pPr>
            <a:r>
              <a:rPr lang="en-US" sz="1800" i="0" u="none" strike="noStrike" cap="none">
                <a:solidFill>
                  <a:srgbClr val="000000"/>
                </a:solidFill>
                <a:latin typeface="Times New Roman"/>
                <a:ea typeface="Times New Roman"/>
                <a:cs typeface="Times New Roman"/>
                <a:sym typeface="Times New Roman"/>
              </a:rPr>
              <a:t>Kỹ năng làm việc nhóm, phân chia công việc</a:t>
            </a:r>
            <a:endParaRPr sz="1800" i="0" u="none" strike="noStrike" cap="none">
              <a:solidFill>
                <a:srgbClr val="000000"/>
              </a:solidFill>
              <a:latin typeface="Times New Roman"/>
              <a:ea typeface="Times New Roman"/>
              <a:cs typeface="Times New Roman"/>
              <a:sym typeface="Times New Roman"/>
            </a:endParaRPr>
          </a:p>
          <a:p>
            <a:pPr marL="571500" marR="0" lvl="0" indent="-571500" algn="l" rtl="0">
              <a:lnSpc>
                <a:spcPct val="100000"/>
              </a:lnSpc>
              <a:spcBef>
                <a:spcPts val="0"/>
              </a:spcBef>
              <a:spcAft>
                <a:spcPts val="0"/>
              </a:spcAft>
              <a:buClr>
                <a:srgbClr val="000000"/>
              </a:buClr>
              <a:buSzPts val="1800"/>
              <a:buFont typeface="Times New Roman"/>
              <a:buChar char="•"/>
            </a:pPr>
            <a:r>
              <a:rPr lang="en-US" sz="1800" i="0" u="none" strike="noStrike" cap="none">
                <a:solidFill>
                  <a:srgbClr val="000000"/>
                </a:solidFill>
                <a:latin typeface="Times New Roman"/>
                <a:ea typeface="Times New Roman"/>
                <a:cs typeface="Times New Roman"/>
                <a:sym typeface="Times New Roman"/>
              </a:rPr>
              <a:t>Kỹ năng tổng hợp, tự đánh giá </a:t>
            </a:r>
            <a:endParaRPr>
              <a:latin typeface="Times New Roman"/>
              <a:ea typeface="Times New Roman"/>
              <a:cs typeface="Times New Roman"/>
              <a:sym typeface="Times New Roman"/>
            </a:endParaRPr>
          </a:p>
          <a:p>
            <a:pPr marL="571500" marR="0" lvl="0" indent="-457200" algn="l" rtl="0">
              <a:lnSpc>
                <a:spcPct val="100000"/>
              </a:lnSpc>
              <a:spcBef>
                <a:spcPts val="0"/>
              </a:spcBef>
              <a:spcAft>
                <a:spcPts val="0"/>
              </a:spcAft>
              <a:buClr>
                <a:srgbClr val="000000"/>
              </a:buClr>
              <a:buSzPts val="1800"/>
              <a:buFont typeface="Arial"/>
              <a:buNone/>
            </a:pPr>
            <a:endParaRPr sz="1800" i="0" u="none" strike="noStrike" cap="none">
              <a:solidFill>
                <a:srgbClr val="000000"/>
              </a:solidFill>
              <a:latin typeface="Times New Roman"/>
              <a:ea typeface="Times New Roman"/>
              <a:cs typeface="Times New Roman"/>
              <a:sym typeface="Times New Roman"/>
            </a:endParaRPr>
          </a:p>
          <a:p>
            <a:pPr marL="457200" marR="0" lvl="0" indent="-342900" algn="l" rtl="0">
              <a:lnSpc>
                <a:spcPct val="100000"/>
              </a:lnSpc>
              <a:spcBef>
                <a:spcPts val="0"/>
              </a:spcBef>
              <a:spcAft>
                <a:spcPts val="0"/>
              </a:spcAft>
              <a:buClr>
                <a:srgbClr val="000000"/>
              </a:buClr>
              <a:buSzPts val="1800"/>
              <a:buFont typeface="Arial"/>
              <a:buNone/>
            </a:pPr>
            <a:endParaRPr sz="1800" i="0" u="none" strike="noStrike" cap="none">
              <a:solidFill>
                <a:srgbClr val="202124"/>
              </a:solidFill>
              <a:latin typeface="Times New Roman"/>
              <a:ea typeface="Times New Roman"/>
              <a:cs typeface="Times New Roman"/>
              <a:sym typeface="Times New Roman"/>
            </a:endParaRPr>
          </a:p>
        </p:txBody>
      </p:sp>
      <p:sp>
        <p:nvSpPr>
          <p:cNvPr id="895" name="Google Shape;895;p67"/>
          <p:cNvSpPr txBox="1"/>
          <p:nvPr/>
        </p:nvSpPr>
        <p:spPr>
          <a:xfrm>
            <a:off x="717881" y="2924939"/>
            <a:ext cx="8518200" cy="2031900"/>
          </a:xfrm>
          <a:prstGeom prst="rect">
            <a:avLst/>
          </a:prstGeom>
          <a:noFill/>
          <a:ln>
            <a:noFill/>
          </a:ln>
        </p:spPr>
        <p:txBody>
          <a:bodyPr spcFirstLastPara="1" wrap="square" lIns="91425" tIns="45700" rIns="91425" bIns="45700" anchor="t" anchorCtr="0">
            <a:spAutoFit/>
          </a:bodyPr>
          <a:lstStyle/>
          <a:p>
            <a:pPr marL="571500" marR="0" lvl="0" indent="-571500" algn="l" rtl="0">
              <a:lnSpc>
                <a:spcPct val="100000"/>
              </a:lnSpc>
              <a:spcBef>
                <a:spcPts val="0"/>
              </a:spcBef>
              <a:spcAft>
                <a:spcPts val="0"/>
              </a:spcAft>
              <a:buClr>
                <a:srgbClr val="000000"/>
              </a:buClr>
              <a:buSzPts val="1800"/>
              <a:buFont typeface="Times New Roman"/>
              <a:buChar char="❖"/>
            </a:pPr>
            <a:r>
              <a:rPr lang="en-US" sz="1800" i="0" u="none" strike="noStrike" cap="none">
                <a:solidFill>
                  <a:srgbClr val="000000"/>
                </a:solidFill>
                <a:latin typeface="Times New Roman"/>
                <a:ea typeface="Times New Roman"/>
                <a:cs typeface="Times New Roman"/>
                <a:sym typeface="Times New Roman"/>
              </a:rPr>
              <a:t>Đánh giá: </a:t>
            </a: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i="0" u="none" strike="noStrike" cap="none">
                <a:solidFill>
                  <a:srgbClr val="000000"/>
                </a:solidFill>
                <a:latin typeface="Times New Roman"/>
                <a:ea typeface="Times New Roman"/>
                <a:cs typeface="Times New Roman"/>
                <a:sym typeface="Times New Roman"/>
              </a:rPr>
              <a:t>Dưới sự đánh giá mang tính chủ quan, cả nhóm em có một số đánh giá như sau:</a:t>
            </a:r>
            <a:endParaRPr sz="1800" i="0" u="none" strike="noStrike" cap="none">
              <a:solidFill>
                <a:srgbClr val="000000"/>
              </a:solidFill>
              <a:latin typeface="Times New Roman"/>
              <a:ea typeface="Times New Roman"/>
              <a:cs typeface="Times New Roman"/>
              <a:sym typeface="Times New Roman"/>
            </a:endParaRPr>
          </a:p>
          <a:p>
            <a:pPr marL="571500" marR="0" lvl="0" indent="-571500" algn="l" rtl="0">
              <a:lnSpc>
                <a:spcPct val="100000"/>
              </a:lnSpc>
              <a:spcBef>
                <a:spcPts val="0"/>
              </a:spcBef>
              <a:spcAft>
                <a:spcPts val="0"/>
              </a:spcAft>
              <a:buClr>
                <a:srgbClr val="000000"/>
              </a:buClr>
              <a:buSzPts val="1800"/>
              <a:buFont typeface="Times New Roman"/>
              <a:buChar char="•"/>
            </a:pPr>
            <a:r>
              <a:rPr lang="en-US" sz="1800" i="0" u="none" strike="noStrike" cap="none">
                <a:solidFill>
                  <a:srgbClr val="000000"/>
                </a:solidFill>
                <a:latin typeface="Times New Roman"/>
                <a:ea typeface="Times New Roman"/>
                <a:cs typeface="Times New Roman"/>
                <a:sym typeface="Times New Roman"/>
              </a:rPr>
              <a:t>Đã hoàn thành cơ bản nội dung bài tập cuối kỳ</a:t>
            </a:r>
            <a:endParaRPr>
              <a:latin typeface="Times New Roman"/>
              <a:ea typeface="Times New Roman"/>
              <a:cs typeface="Times New Roman"/>
              <a:sym typeface="Times New Roman"/>
            </a:endParaRPr>
          </a:p>
          <a:p>
            <a:pPr marL="571500" marR="0" lvl="0" indent="-571500" algn="l" rtl="0">
              <a:lnSpc>
                <a:spcPct val="100000"/>
              </a:lnSpc>
              <a:spcBef>
                <a:spcPts val="0"/>
              </a:spcBef>
              <a:spcAft>
                <a:spcPts val="0"/>
              </a:spcAft>
              <a:buClr>
                <a:srgbClr val="000000"/>
              </a:buClr>
              <a:buSzPts val="1800"/>
              <a:buFont typeface="Times New Roman"/>
              <a:buChar char="•"/>
            </a:pPr>
            <a:r>
              <a:rPr lang="en-US" sz="1800" i="0" u="none" strike="noStrike" cap="none">
                <a:solidFill>
                  <a:srgbClr val="000000"/>
                </a:solidFill>
                <a:latin typeface="Times New Roman"/>
                <a:ea typeface="Times New Roman"/>
                <a:cs typeface="Times New Roman"/>
                <a:sym typeface="Times New Roman"/>
              </a:rPr>
              <a:t>Đã biết lắng nghe những đóng góp ý kiến từ cô giáo và các bạn để hoàn thiện bài làm của mình</a:t>
            </a:r>
            <a:endParaRPr>
              <a:latin typeface="Times New Roman"/>
              <a:ea typeface="Times New Roman"/>
              <a:cs typeface="Times New Roman"/>
              <a:sym typeface="Times New Roman"/>
            </a:endParaRPr>
          </a:p>
          <a:p>
            <a:pPr marL="571500" marR="0" lvl="0" indent="-571500" algn="l" rtl="0">
              <a:lnSpc>
                <a:spcPct val="100000"/>
              </a:lnSpc>
              <a:spcBef>
                <a:spcPts val="0"/>
              </a:spcBef>
              <a:spcAft>
                <a:spcPts val="0"/>
              </a:spcAft>
              <a:buClr>
                <a:srgbClr val="000000"/>
              </a:buClr>
              <a:buSzPts val="1800"/>
              <a:buFont typeface="Times New Roman"/>
              <a:buChar char="•"/>
            </a:pPr>
            <a:r>
              <a:rPr lang="en-US" sz="1800" i="0" u="none" strike="noStrike" cap="none">
                <a:solidFill>
                  <a:srgbClr val="000000"/>
                </a:solidFill>
                <a:latin typeface="Times New Roman"/>
                <a:ea typeface="Times New Roman"/>
                <a:cs typeface="Times New Roman"/>
                <a:sym typeface="Times New Roman"/>
              </a:rPr>
              <a:t>Các thành viên đã có sự đóng góp cho bài tập</a:t>
            </a:r>
            <a:endParaRPr>
              <a:latin typeface="Times New Roman"/>
              <a:ea typeface="Times New Roman"/>
              <a:cs typeface="Times New Roman"/>
              <a:sym typeface="Times New Roman"/>
            </a:endParaRPr>
          </a:p>
          <a:p>
            <a:pPr marL="457200" marR="0" lvl="0" indent="-342900" algn="l" rtl="0">
              <a:lnSpc>
                <a:spcPct val="100000"/>
              </a:lnSpc>
              <a:spcBef>
                <a:spcPts val="0"/>
              </a:spcBef>
              <a:spcAft>
                <a:spcPts val="0"/>
              </a:spcAft>
              <a:buClr>
                <a:srgbClr val="000000"/>
              </a:buClr>
              <a:buSzPts val="1800"/>
              <a:buFont typeface="Arial"/>
              <a:buNone/>
            </a:pPr>
            <a:endParaRPr sz="1800" i="0" u="none" strike="noStrike" cap="none">
              <a:solidFill>
                <a:srgbClr val="202124"/>
              </a:solidFill>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8"/>
          <p:cNvSpPr/>
          <p:nvPr/>
        </p:nvSpPr>
        <p:spPr>
          <a:xfrm>
            <a:off x="0" y="1242702"/>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1" name="Google Shape;901;p68"/>
          <p:cNvSpPr txBox="1"/>
          <p:nvPr/>
        </p:nvSpPr>
        <p:spPr>
          <a:xfrm>
            <a:off x="2178460" y="1843940"/>
            <a:ext cx="47871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000" b="1" i="0" u="none" strike="noStrike" cap="none" dirty="0" err="1">
                <a:solidFill>
                  <a:srgbClr val="000000"/>
                </a:solidFill>
                <a:latin typeface="Times New Roman"/>
                <a:ea typeface="Times New Roman"/>
                <a:cs typeface="Times New Roman"/>
                <a:sym typeface="Times New Roman"/>
              </a:rPr>
              <a:t>Cảm</a:t>
            </a:r>
            <a:r>
              <a:rPr lang="en-US" sz="3000" b="1" i="0" u="none" strike="noStrike" cap="none" dirty="0">
                <a:solidFill>
                  <a:srgbClr val="000000"/>
                </a:solidFill>
                <a:latin typeface="Times New Roman"/>
                <a:ea typeface="Times New Roman"/>
                <a:cs typeface="Times New Roman"/>
                <a:sym typeface="Times New Roman"/>
              </a:rPr>
              <a:t> </a:t>
            </a:r>
            <a:r>
              <a:rPr lang="en-US" sz="3000" b="1" i="0" u="none" strike="noStrike" cap="none" dirty="0" err="1">
                <a:solidFill>
                  <a:srgbClr val="000000"/>
                </a:solidFill>
                <a:latin typeface="Times New Roman"/>
                <a:ea typeface="Times New Roman"/>
                <a:cs typeface="Times New Roman"/>
                <a:sym typeface="Times New Roman"/>
              </a:rPr>
              <a:t>ơn</a:t>
            </a:r>
            <a:r>
              <a:rPr lang="en-US" sz="3000" b="1" i="0" u="none" strike="noStrike" cap="none" dirty="0">
                <a:solidFill>
                  <a:srgbClr val="000000"/>
                </a:solidFill>
                <a:latin typeface="Times New Roman"/>
                <a:ea typeface="Times New Roman"/>
                <a:cs typeface="Times New Roman"/>
                <a:sym typeface="Times New Roman"/>
              </a:rPr>
              <a:t> </a:t>
            </a:r>
            <a:r>
              <a:rPr lang="en-US" sz="3000" b="1" i="0" u="none" strike="noStrike" cap="none" dirty="0" err="1">
                <a:solidFill>
                  <a:srgbClr val="000000"/>
                </a:solidFill>
                <a:latin typeface="Times New Roman"/>
                <a:ea typeface="Times New Roman"/>
                <a:cs typeface="Times New Roman"/>
                <a:sym typeface="Times New Roman"/>
              </a:rPr>
              <a:t>cô</a:t>
            </a:r>
            <a:r>
              <a:rPr lang="en-US" sz="3000" b="1" i="0" u="none" strike="noStrike" cap="none" dirty="0">
                <a:solidFill>
                  <a:srgbClr val="000000"/>
                </a:solidFill>
                <a:latin typeface="Times New Roman"/>
                <a:ea typeface="Times New Roman"/>
                <a:cs typeface="Times New Roman"/>
                <a:sym typeface="Times New Roman"/>
              </a:rPr>
              <a:t> </a:t>
            </a:r>
            <a:r>
              <a:rPr lang="en-US" sz="3000" b="1" i="0" u="none" strike="noStrike" cap="none" dirty="0" err="1">
                <a:solidFill>
                  <a:srgbClr val="000000"/>
                </a:solidFill>
                <a:latin typeface="Times New Roman"/>
                <a:ea typeface="Times New Roman"/>
                <a:cs typeface="Times New Roman"/>
                <a:sym typeface="Times New Roman"/>
              </a:rPr>
              <a:t>và</a:t>
            </a:r>
            <a:r>
              <a:rPr lang="en-US" sz="3000" b="1" i="0" u="none" strike="noStrike" cap="none" dirty="0">
                <a:solidFill>
                  <a:srgbClr val="000000"/>
                </a:solidFill>
                <a:latin typeface="Times New Roman"/>
                <a:ea typeface="Times New Roman"/>
                <a:cs typeface="Times New Roman"/>
                <a:sym typeface="Times New Roman"/>
              </a:rPr>
              <a:t> </a:t>
            </a:r>
            <a:r>
              <a:rPr lang="en-US" sz="3000" b="1" i="0" u="none" strike="noStrike" cap="none" dirty="0" err="1">
                <a:solidFill>
                  <a:srgbClr val="000000"/>
                </a:solidFill>
                <a:latin typeface="Times New Roman"/>
                <a:ea typeface="Times New Roman"/>
                <a:cs typeface="Times New Roman"/>
                <a:sym typeface="Times New Roman"/>
              </a:rPr>
              <a:t>các</a:t>
            </a:r>
            <a:r>
              <a:rPr lang="en-US" sz="3000" b="1" i="0" u="none" strike="noStrike" cap="none" dirty="0">
                <a:solidFill>
                  <a:srgbClr val="000000"/>
                </a:solidFill>
                <a:latin typeface="Times New Roman"/>
                <a:ea typeface="Times New Roman"/>
                <a:cs typeface="Times New Roman"/>
                <a:sym typeface="Times New Roman"/>
              </a:rPr>
              <a:t> </a:t>
            </a:r>
            <a:r>
              <a:rPr lang="en-US" sz="3000" b="1" i="0" u="none" strike="noStrike" cap="none" dirty="0" err="1">
                <a:solidFill>
                  <a:srgbClr val="000000"/>
                </a:solidFill>
                <a:latin typeface="Times New Roman"/>
                <a:ea typeface="Times New Roman"/>
                <a:cs typeface="Times New Roman"/>
                <a:sym typeface="Times New Roman"/>
              </a:rPr>
              <a:t>bạn</a:t>
            </a:r>
            <a:r>
              <a:rPr lang="en-US" sz="3000" b="1" i="0" u="none" strike="noStrike" cap="none" dirty="0">
                <a:solidFill>
                  <a:srgbClr val="000000"/>
                </a:solidFill>
                <a:latin typeface="Times New Roman"/>
                <a:ea typeface="Times New Roman"/>
                <a:cs typeface="Times New Roman"/>
                <a:sym typeface="Times New Roman"/>
              </a:rPr>
              <a:t> </a:t>
            </a:r>
            <a:r>
              <a:rPr lang="en-US" sz="3000" b="1" i="0" u="none" strike="noStrike" cap="none" dirty="0" err="1">
                <a:solidFill>
                  <a:srgbClr val="000000"/>
                </a:solidFill>
                <a:latin typeface="Times New Roman"/>
                <a:ea typeface="Times New Roman"/>
                <a:cs typeface="Times New Roman"/>
                <a:sym typeface="Times New Roman"/>
              </a:rPr>
              <a:t>đã</a:t>
            </a:r>
            <a:r>
              <a:rPr lang="en-US" sz="3000" b="1" i="0" u="none" strike="noStrike" cap="none" dirty="0">
                <a:solidFill>
                  <a:srgbClr val="000000"/>
                </a:solidFill>
                <a:latin typeface="Times New Roman"/>
                <a:ea typeface="Times New Roman"/>
                <a:cs typeface="Times New Roman"/>
                <a:sym typeface="Times New Roman"/>
              </a:rPr>
              <a:t> </a:t>
            </a:r>
            <a:r>
              <a:rPr lang="en-US" sz="3000" b="1" i="0" u="none" strike="noStrike" cap="none" dirty="0" err="1">
                <a:solidFill>
                  <a:srgbClr val="000000"/>
                </a:solidFill>
                <a:latin typeface="Times New Roman"/>
                <a:ea typeface="Times New Roman"/>
                <a:cs typeface="Times New Roman"/>
                <a:sym typeface="Times New Roman"/>
              </a:rPr>
              <a:t>chú</a:t>
            </a:r>
            <a:r>
              <a:rPr lang="en-US" sz="3000" b="1" i="0" u="none" strike="noStrike" cap="none" dirty="0">
                <a:solidFill>
                  <a:srgbClr val="000000"/>
                </a:solidFill>
                <a:latin typeface="Times New Roman"/>
                <a:ea typeface="Times New Roman"/>
                <a:cs typeface="Times New Roman"/>
                <a:sym typeface="Times New Roman"/>
              </a:rPr>
              <a:t> ý </a:t>
            </a:r>
            <a:r>
              <a:rPr lang="en-US" sz="3000" b="1" i="0" u="none" strike="noStrike" cap="none" dirty="0" err="1">
                <a:solidFill>
                  <a:srgbClr val="000000"/>
                </a:solidFill>
                <a:latin typeface="Times New Roman"/>
                <a:ea typeface="Times New Roman"/>
                <a:cs typeface="Times New Roman"/>
                <a:sym typeface="Times New Roman"/>
              </a:rPr>
              <a:t>lắng</a:t>
            </a:r>
            <a:r>
              <a:rPr lang="en-US" sz="3000" b="1" i="0" u="none" strike="noStrike" cap="none" dirty="0">
                <a:solidFill>
                  <a:srgbClr val="000000"/>
                </a:solidFill>
                <a:latin typeface="Times New Roman"/>
                <a:ea typeface="Times New Roman"/>
                <a:cs typeface="Times New Roman"/>
                <a:sym typeface="Times New Roman"/>
              </a:rPr>
              <a:t> </a:t>
            </a:r>
            <a:r>
              <a:rPr lang="en-US" sz="3000" b="1" i="0" u="none" strike="noStrike" cap="none" dirty="0" err="1">
                <a:solidFill>
                  <a:srgbClr val="000000"/>
                </a:solidFill>
                <a:latin typeface="Times New Roman"/>
                <a:ea typeface="Times New Roman"/>
                <a:cs typeface="Times New Roman"/>
                <a:sym typeface="Times New Roman"/>
              </a:rPr>
              <a:t>nghe</a:t>
            </a:r>
            <a:r>
              <a:rPr lang="en-US" sz="3000" b="1" i="0" u="none" strike="noStrike" cap="none" dirty="0">
                <a:solidFill>
                  <a:srgbClr val="000000"/>
                </a:solidFill>
                <a:latin typeface="Times New Roman"/>
                <a:ea typeface="Times New Roman"/>
                <a:cs typeface="Times New Roman"/>
                <a:sym typeface="Times New Roman"/>
              </a:rPr>
              <a:t> !</a:t>
            </a:r>
            <a:endParaRPr sz="3000" dirty="0">
              <a:latin typeface="Times New Roman"/>
              <a:ea typeface="Times New Roman"/>
              <a:cs typeface="Times New Roman"/>
              <a:sym typeface="Times New Roman"/>
            </a:endParaRPr>
          </a:p>
        </p:txBody>
      </p:sp>
      <p:sp>
        <p:nvSpPr>
          <p:cNvPr id="902" name="Google Shape;902;p68" descr="Giá xe BMW i8 2022 và ưu đãi mới nhất hiện nay - Tinx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7"/>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9" name="Google Shape;159;p7"/>
          <p:cNvSpPr txBox="1">
            <a:spLocks noGrp="1"/>
          </p:cNvSpPr>
          <p:nvPr>
            <p:ph type="title" idx="4294967295"/>
          </p:nvPr>
        </p:nvSpPr>
        <p:spPr>
          <a:xfrm>
            <a:off x="1898071" y="0"/>
            <a:ext cx="5327073" cy="5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1.2. Tầm nhìn, sứ mệnh, mục tiêu và giá trị cốt lõi</a:t>
            </a:r>
            <a:endParaRPr sz="2000" b="1">
              <a:solidFill>
                <a:srgbClr val="171717"/>
              </a:solidFill>
              <a:latin typeface="Times New Roman"/>
              <a:ea typeface="Times New Roman"/>
              <a:cs typeface="Times New Roman"/>
              <a:sym typeface="Times New Roman"/>
            </a:endParaRPr>
          </a:p>
        </p:txBody>
      </p:sp>
      <p:grpSp>
        <p:nvGrpSpPr>
          <p:cNvPr id="160" name="Google Shape;160;p7"/>
          <p:cNvGrpSpPr/>
          <p:nvPr/>
        </p:nvGrpSpPr>
        <p:grpSpPr>
          <a:xfrm>
            <a:off x="-893618" y="1403040"/>
            <a:ext cx="5069051" cy="2216028"/>
            <a:chOff x="-893618" y="1403040"/>
            <a:chExt cx="5069051" cy="2216028"/>
          </a:xfrm>
        </p:grpSpPr>
        <p:pic>
          <p:nvPicPr>
            <p:cNvPr id="161" name="Google Shape;161;p7" descr="STATEMENT OLIVER ZIPSE, CHAIRMAN OF THE BOARD OF MANAGEMENT OF BMW AG,  CONFERENCE CALL QUARTERLY STATEMENT TO 30 SEPTEMBER 2021 | Le Hub Auto"/>
            <p:cNvPicPr preferRelativeResize="0"/>
            <p:nvPr/>
          </p:nvPicPr>
          <p:blipFill rotWithShape="1">
            <a:blip r:embed="rId3">
              <a:alphaModFix/>
            </a:blip>
            <a:srcRect/>
            <a:stretch/>
          </p:blipFill>
          <p:spPr>
            <a:xfrm>
              <a:off x="-893618" y="1403040"/>
              <a:ext cx="5069051" cy="2216028"/>
            </a:xfrm>
            <a:prstGeom prst="rect">
              <a:avLst/>
            </a:prstGeom>
            <a:noFill/>
            <a:ln>
              <a:noFill/>
            </a:ln>
          </p:spPr>
        </p:pic>
        <p:sp>
          <p:nvSpPr>
            <p:cNvPr id="162" name="Google Shape;162;p7"/>
            <p:cNvSpPr/>
            <p:nvPr/>
          </p:nvSpPr>
          <p:spPr>
            <a:xfrm>
              <a:off x="0" y="1413164"/>
              <a:ext cx="3138055" cy="2195945"/>
            </a:xfrm>
            <a:prstGeom prst="rect">
              <a:avLst/>
            </a:prstGeom>
            <a:noFill/>
            <a:ln w="25400" cap="flat"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63" name="Google Shape;163;p7"/>
          <p:cNvSpPr txBox="1"/>
          <p:nvPr/>
        </p:nvSpPr>
        <p:spPr>
          <a:xfrm>
            <a:off x="3329940" y="859166"/>
            <a:ext cx="5577900" cy="1108200"/>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1800" b="1" i="0" u="none" strike="noStrike" cap="none">
                <a:solidFill>
                  <a:srgbClr val="FF0000"/>
                </a:solidFill>
                <a:latin typeface="Times New Roman"/>
                <a:ea typeface="Times New Roman"/>
                <a:cs typeface="Times New Roman"/>
                <a:sym typeface="Times New Roman"/>
              </a:rPr>
              <a:t>Tầm nhìn: </a:t>
            </a:r>
            <a:endParaRPr>
              <a:solidFill>
                <a:srgbClr val="FF0000"/>
              </a:solidFill>
            </a:endParaRPr>
          </a:p>
          <a:p>
            <a:pPr marL="0" marR="0" lvl="1" indent="0" algn="l" rtl="0">
              <a:lnSpc>
                <a:spcPct val="100000"/>
              </a:lnSpc>
              <a:spcBef>
                <a:spcPts val="0"/>
              </a:spcBef>
              <a:spcAft>
                <a:spcPts val="0"/>
              </a:spcAft>
              <a:buNone/>
            </a:pPr>
            <a:r>
              <a:rPr lang="en-US" sz="1600" b="0" i="0" u="none" strike="noStrike" cap="none">
                <a:solidFill>
                  <a:srgbClr val="171717"/>
                </a:solidFill>
                <a:latin typeface="Times New Roman"/>
                <a:ea typeface="Times New Roman"/>
                <a:cs typeface="Times New Roman"/>
                <a:sym typeface="Times New Roman"/>
              </a:rPr>
              <a:t>Sáng tạo trong tiếp thị, chiến lược bán hàng và dịch vụ hậu bán hàng xuất sắc để duy trì thị phần, quảng bá hình ảnh đặc biệt và sang trọng.</a:t>
            </a:r>
            <a:endParaRPr sz="1600" b="0" i="0" u="none" strike="noStrike" cap="none">
              <a:solidFill>
                <a:srgbClr val="171717"/>
              </a:solidFill>
              <a:latin typeface="Times New Roman"/>
              <a:ea typeface="Times New Roman"/>
              <a:cs typeface="Times New Roman"/>
              <a:sym typeface="Times New Roman"/>
            </a:endParaRPr>
          </a:p>
        </p:txBody>
      </p:sp>
      <p:sp>
        <p:nvSpPr>
          <p:cNvPr id="164" name="Google Shape;164;p7"/>
          <p:cNvSpPr/>
          <p:nvPr/>
        </p:nvSpPr>
        <p:spPr>
          <a:xfrm>
            <a:off x="3329940" y="2103709"/>
            <a:ext cx="5577840" cy="2492990"/>
          </a:xfrm>
          <a:prstGeom prst="rect">
            <a:avLst/>
          </a:prstGeom>
          <a:noFill/>
          <a:ln>
            <a:noFill/>
          </a:ln>
        </p:spPr>
        <p:txBody>
          <a:bodyPr spcFirstLastPara="1" wrap="square" lIns="91425" tIns="45700" rIns="91425" bIns="45700" anchor="t" anchorCtr="0">
            <a:spAutoFit/>
          </a:bodyPr>
          <a:lstStyle/>
          <a:p>
            <a:pPr marL="0" marR="0" lvl="3" indent="0" algn="l" rtl="0">
              <a:lnSpc>
                <a:spcPct val="120000"/>
              </a:lnSpc>
              <a:spcBef>
                <a:spcPts val="0"/>
              </a:spcBef>
              <a:spcAft>
                <a:spcPts val="0"/>
              </a:spcAft>
              <a:buNone/>
            </a:pPr>
            <a:r>
              <a:rPr lang="en-US" sz="1800" b="1" i="0" u="none" strike="noStrike" cap="none">
                <a:solidFill>
                  <a:srgbClr val="FF9900"/>
                </a:solidFill>
                <a:latin typeface="Times New Roman"/>
                <a:ea typeface="Times New Roman"/>
                <a:cs typeface="Times New Roman"/>
                <a:sym typeface="Times New Roman"/>
              </a:rPr>
              <a:t>Sứ mệnh:</a:t>
            </a:r>
            <a:endParaRPr sz="1800" b="0" i="0" u="none" strike="noStrike" cap="none">
              <a:solidFill>
                <a:srgbClr val="FF9900"/>
              </a:solidFill>
              <a:latin typeface="Times New Roman"/>
              <a:ea typeface="Times New Roman"/>
              <a:cs typeface="Times New Roman"/>
              <a:sym typeface="Times New Roman"/>
            </a:endParaRPr>
          </a:p>
          <a:p>
            <a:pPr marL="0" marR="0" lvl="3" indent="0" algn="l" rtl="0">
              <a:lnSpc>
                <a:spcPct val="120000"/>
              </a:lnSpc>
              <a:spcBef>
                <a:spcPts val="0"/>
              </a:spcBef>
              <a:spcAft>
                <a:spcPts val="0"/>
              </a:spcAft>
              <a:buNone/>
            </a:pPr>
            <a:r>
              <a:rPr lang="en-US" sz="1600" b="1" i="1" u="none" strike="noStrike" cap="none">
                <a:solidFill>
                  <a:srgbClr val="171717"/>
                </a:solidFill>
                <a:latin typeface="Times New Roman"/>
                <a:ea typeface="Times New Roman"/>
                <a:cs typeface="Times New Roman"/>
                <a:sym typeface="Times New Roman"/>
              </a:rPr>
              <a:t>Khách hàng: </a:t>
            </a:r>
            <a:r>
              <a:rPr lang="en-US" sz="1600" b="0" i="0" u="none" strike="noStrike" cap="none">
                <a:solidFill>
                  <a:srgbClr val="171717"/>
                </a:solidFill>
                <a:latin typeface="Times New Roman"/>
                <a:ea typeface="Times New Roman"/>
                <a:cs typeface="Times New Roman"/>
                <a:sym typeface="Times New Roman"/>
              </a:rPr>
              <a:t>Hướng đến khách hàng thượng lưu </a:t>
            </a:r>
            <a:endParaRPr/>
          </a:p>
          <a:p>
            <a:pPr marL="0" marR="0" lvl="3" indent="0" algn="l" rtl="0">
              <a:lnSpc>
                <a:spcPct val="120000"/>
              </a:lnSpc>
              <a:spcBef>
                <a:spcPts val="0"/>
              </a:spcBef>
              <a:spcAft>
                <a:spcPts val="0"/>
              </a:spcAft>
              <a:buNone/>
            </a:pPr>
            <a:r>
              <a:rPr lang="en-US" sz="1600" b="1" i="1" u="none" strike="noStrike" cap="none">
                <a:solidFill>
                  <a:srgbClr val="171717"/>
                </a:solidFill>
                <a:latin typeface="Times New Roman"/>
                <a:ea typeface="Times New Roman"/>
                <a:cs typeface="Times New Roman"/>
                <a:sym typeface="Times New Roman"/>
              </a:rPr>
              <a:t>Bán hàng: </a:t>
            </a:r>
            <a:r>
              <a:rPr lang="en-US" sz="1600" b="0" i="0" u="none" strike="noStrike" cap="none">
                <a:solidFill>
                  <a:srgbClr val="171717"/>
                </a:solidFill>
                <a:latin typeface="Times New Roman"/>
                <a:ea typeface="Times New Roman"/>
                <a:cs typeface="Times New Roman"/>
                <a:sym typeface="Times New Roman"/>
              </a:rPr>
              <a:t>Đem hoài bão và tình yêu trong sản phẩm và dịch vụ đến khách hàng</a:t>
            </a:r>
            <a:endParaRPr/>
          </a:p>
          <a:p>
            <a:pPr marL="0" marR="0" lvl="3" indent="0" algn="l" rtl="0">
              <a:lnSpc>
                <a:spcPct val="120000"/>
              </a:lnSpc>
              <a:spcBef>
                <a:spcPts val="0"/>
              </a:spcBef>
              <a:spcAft>
                <a:spcPts val="0"/>
              </a:spcAft>
              <a:buNone/>
            </a:pPr>
            <a:r>
              <a:rPr lang="en-US" sz="1600" b="1" i="1" u="none" strike="noStrike" cap="none">
                <a:solidFill>
                  <a:srgbClr val="171717"/>
                </a:solidFill>
                <a:latin typeface="Times New Roman"/>
                <a:ea typeface="Times New Roman"/>
                <a:cs typeface="Times New Roman"/>
                <a:sym typeface="Times New Roman"/>
              </a:rPr>
              <a:t>Chiêu thị: </a:t>
            </a:r>
            <a:r>
              <a:rPr lang="en-US" sz="1600" b="0" i="0" u="none" strike="noStrike" cap="none">
                <a:solidFill>
                  <a:srgbClr val="171717"/>
                </a:solidFill>
                <a:latin typeface="Times New Roman"/>
                <a:ea typeface="Times New Roman"/>
                <a:cs typeface="Times New Roman"/>
                <a:sym typeface="Times New Roman"/>
              </a:rPr>
              <a:t>Duy trì sự trung thành của khách hàng</a:t>
            </a:r>
            <a:endParaRPr/>
          </a:p>
          <a:p>
            <a:pPr marL="0" marR="0" lvl="3" indent="0" algn="l" rtl="0">
              <a:lnSpc>
                <a:spcPct val="120000"/>
              </a:lnSpc>
              <a:spcBef>
                <a:spcPts val="0"/>
              </a:spcBef>
              <a:spcAft>
                <a:spcPts val="0"/>
              </a:spcAft>
              <a:buNone/>
            </a:pPr>
            <a:r>
              <a:rPr lang="en-US" sz="1600" b="1" i="1" u="none" strike="noStrike" cap="none">
                <a:solidFill>
                  <a:srgbClr val="171717"/>
                </a:solidFill>
                <a:latin typeface="Times New Roman"/>
                <a:ea typeface="Times New Roman"/>
                <a:cs typeface="Times New Roman"/>
                <a:sym typeface="Times New Roman"/>
              </a:rPr>
              <a:t>Nhân viên: </a:t>
            </a:r>
            <a:r>
              <a:rPr lang="en-US" sz="1600" b="0" i="0" u="none" strike="noStrike" cap="none">
                <a:solidFill>
                  <a:srgbClr val="171717"/>
                </a:solidFill>
                <a:latin typeface="Times New Roman"/>
                <a:ea typeface="Times New Roman"/>
                <a:cs typeface="Times New Roman"/>
                <a:sym typeface="Times New Roman"/>
              </a:rPr>
              <a:t>Tuyển dụng đúng năng lực, chịu khó học hỏi và có niềm đam mê.</a:t>
            </a:r>
            <a:endParaRPr/>
          </a:p>
          <a:p>
            <a:pPr marL="0" marR="0" lvl="3" indent="0" algn="l" rtl="0">
              <a:lnSpc>
                <a:spcPct val="120000"/>
              </a:lnSpc>
              <a:spcBef>
                <a:spcPts val="0"/>
              </a:spcBef>
              <a:spcAft>
                <a:spcPts val="0"/>
              </a:spcAft>
              <a:buNone/>
            </a:pPr>
            <a:r>
              <a:rPr lang="en-US" sz="1600" b="1" i="1" u="none" strike="noStrike" cap="none">
                <a:solidFill>
                  <a:srgbClr val="171717"/>
                </a:solidFill>
                <a:latin typeface="Times New Roman"/>
                <a:ea typeface="Times New Roman"/>
                <a:cs typeface="Times New Roman"/>
                <a:sym typeface="Times New Roman"/>
              </a:rPr>
              <a:t>Hoạt động kinh doanh: </a:t>
            </a:r>
            <a:r>
              <a:rPr lang="en-US" sz="1600" b="0" i="0" u="none" strike="noStrike" cap="none">
                <a:solidFill>
                  <a:srgbClr val="171717"/>
                </a:solidFill>
                <a:latin typeface="Times New Roman"/>
                <a:ea typeface="Times New Roman"/>
                <a:cs typeface="Times New Roman"/>
                <a:sym typeface="Times New Roman"/>
              </a:rPr>
              <a:t>Luôn phát triển</a:t>
            </a:r>
            <a:endParaRPr sz="1600" b="0" i="0" u="none" strike="noStrike" cap="none">
              <a:solidFill>
                <a:srgbClr val="171717"/>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8"/>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 name="Google Shape;170;p8"/>
          <p:cNvSpPr txBox="1">
            <a:spLocks noGrp="1"/>
          </p:cNvSpPr>
          <p:nvPr>
            <p:ph type="title" idx="4294967295"/>
          </p:nvPr>
        </p:nvSpPr>
        <p:spPr>
          <a:xfrm>
            <a:off x="1898071" y="0"/>
            <a:ext cx="5615249" cy="5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1.2. Tầm nhìn, sứ mệnh, mục tiêu và giá trị cốt lõi</a:t>
            </a:r>
            <a:endParaRPr sz="2000" b="1">
              <a:solidFill>
                <a:srgbClr val="171717"/>
              </a:solidFill>
              <a:latin typeface="Times New Roman"/>
              <a:ea typeface="Times New Roman"/>
              <a:cs typeface="Times New Roman"/>
              <a:sym typeface="Times New Roman"/>
            </a:endParaRPr>
          </a:p>
        </p:txBody>
      </p:sp>
      <p:grpSp>
        <p:nvGrpSpPr>
          <p:cNvPr id="171" name="Google Shape;171;p8"/>
          <p:cNvGrpSpPr/>
          <p:nvPr/>
        </p:nvGrpSpPr>
        <p:grpSpPr>
          <a:xfrm>
            <a:off x="-893618" y="1403040"/>
            <a:ext cx="5069051" cy="2216028"/>
            <a:chOff x="-893618" y="1403040"/>
            <a:chExt cx="5069051" cy="2216028"/>
          </a:xfrm>
        </p:grpSpPr>
        <p:pic>
          <p:nvPicPr>
            <p:cNvPr id="172" name="Google Shape;172;p8" descr="STATEMENT OLIVER ZIPSE, CHAIRMAN OF THE BOARD OF MANAGEMENT OF BMW AG,  CONFERENCE CALL QUARTERLY STATEMENT TO 30 SEPTEMBER 2021 | Le Hub Auto"/>
            <p:cNvPicPr preferRelativeResize="0"/>
            <p:nvPr/>
          </p:nvPicPr>
          <p:blipFill rotWithShape="1">
            <a:blip r:embed="rId3">
              <a:alphaModFix/>
            </a:blip>
            <a:srcRect/>
            <a:stretch/>
          </p:blipFill>
          <p:spPr>
            <a:xfrm>
              <a:off x="-893618" y="1403040"/>
              <a:ext cx="5069051" cy="2216028"/>
            </a:xfrm>
            <a:prstGeom prst="rect">
              <a:avLst/>
            </a:prstGeom>
            <a:noFill/>
            <a:ln>
              <a:noFill/>
            </a:ln>
          </p:spPr>
        </p:pic>
        <p:sp>
          <p:nvSpPr>
            <p:cNvPr id="173" name="Google Shape;173;p8"/>
            <p:cNvSpPr/>
            <p:nvPr/>
          </p:nvSpPr>
          <p:spPr>
            <a:xfrm>
              <a:off x="0" y="1413164"/>
              <a:ext cx="3138055" cy="2195945"/>
            </a:xfrm>
            <a:prstGeom prst="rect">
              <a:avLst/>
            </a:prstGeom>
            <a:noFill/>
            <a:ln w="25400" cap="flat"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74" name="Google Shape;174;p8"/>
          <p:cNvSpPr txBox="1"/>
          <p:nvPr/>
        </p:nvSpPr>
        <p:spPr>
          <a:xfrm>
            <a:off x="3329940" y="859166"/>
            <a:ext cx="5577900" cy="1108200"/>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1800" b="1" i="0" u="none" strike="noStrike" cap="none">
                <a:solidFill>
                  <a:srgbClr val="38761D"/>
                </a:solidFill>
                <a:latin typeface="Times New Roman"/>
                <a:ea typeface="Times New Roman"/>
                <a:cs typeface="Times New Roman"/>
                <a:sym typeface="Times New Roman"/>
              </a:rPr>
              <a:t>Mục tiêu:</a:t>
            </a:r>
            <a:endParaRPr>
              <a:solidFill>
                <a:srgbClr val="38761D"/>
              </a:solidFill>
            </a:endParaRPr>
          </a:p>
          <a:p>
            <a:pPr marL="0" marR="0" lvl="1"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Vượt Mercedes vào năm 2022</a:t>
            </a:r>
            <a:endParaRPr/>
          </a:p>
          <a:p>
            <a:pPr marL="0" marR="0" lvl="1"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Năm 2022 gia tăng sản lượng ô tô lên 1,8 triệu chiếc và mô tô lên 150.000 chiếc một năm</a:t>
            </a:r>
            <a:endParaRPr sz="1600" b="0" i="0" u="none" strike="noStrike" cap="none">
              <a:solidFill>
                <a:srgbClr val="000000"/>
              </a:solidFill>
              <a:latin typeface="Times New Roman"/>
              <a:ea typeface="Times New Roman"/>
              <a:cs typeface="Times New Roman"/>
              <a:sym typeface="Times New Roman"/>
            </a:endParaRPr>
          </a:p>
        </p:txBody>
      </p:sp>
      <p:sp>
        <p:nvSpPr>
          <p:cNvPr id="175" name="Google Shape;175;p8"/>
          <p:cNvSpPr/>
          <p:nvPr/>
        </p:nvSpPr>
        <p:spPr>
          <a:xfrm>
            <a:off x="3329940" y="2103709"/>
            <a:ext cx="5577840" cy="2640723"/>
          </a:xfrm>
          <a:prstGeom prst="rect">
            <a:avLst/>
          </a:prstGeom>
          <a:noFill/>
          <a:ln>
            <a:noFill/>
          </a:ln>
        </p:spPr>
        <p:txBody>
          <a:bodyPr spcFirstLastPara="1" wrap="square" lIns="91425" tIns="45700" rIns="91425" bIns="45700" anchor="t" anchorCtr="0">
            <a:spAutoFit/>
          </a:bodyPr>
          <a:lstStyle/>
          <a:p>
            <a:pPr marL="0" marR="0" lvl="3" indent="0" algn="l" rtl="0">
              <a:lnSpc>
                <a:spcPct val="120000"/>
              </a:lnSpc>
              <a:spcBef>
                <a:spcPts val="0"/>
              </a:spcBef>
              <a:spcAft>
                <a:spcPts val="0"/>
              </a:spcAft>
              <a:buNone/>
            </a:pPr>
            <a:r>
              <a:rPr lang="en-US" sz="1800" b="1" i="0" u="none" strike="noStrike" cap="none">
                <a:solidFill>
                  <a:srgbClr val="0000FF"/>
                </a:solidFill>
                <a:latin typeface="Times New Roman"/>
                <a:ea typeface="Times New Roman"/>
                <a:cs typeface="Times New Roman"/>
                <a:sym typeface="Times New Roman"/>
              </a:rPr>
              <a:t>Giá trị cốt lõi:</a:t>
            </a:r>
            <a:endParaRPr>
              <a:solidFill>
                <a:srgbClr val="0000FF"/>
              </a:solidFill>
            </a:endParaRPr>
          </a:p>
          <a:p>
            <a:pPr marL="0" marR="0" lvl="0" indent="0" algn="l" rtl="0">
              <a:lnSpc>
                <a:spcPct val="100000"/>
              </a:lnSpc>
              <a:spcBef>
                <a:spcPts val="0"/>
              </a:spcBef>
              <a:spcAft>
                <a:spcPts val="0"/>
              </a:spcAft>
              <a:buNone/>
            </a:pPr>
            <a:r>
              <a:rPr lang="en-US" sz="1600" b="1" i="1" u="none" strike="noStrike" cap="none">
                <a:solidFill>
                  <a:srgbClr val="000000"/>
                </a:solidFill>
                <a:latin typeface="Times New Roman"/>
                <a:ea typeface="Times New Roman"/>
                <a:cs typeface="Times New Roman"/>
                <a:sym typeface="Times New Roman"/>
              </a:rPr>
              <a:t>Uy tín: </a:t>
            </a:r>
            <a:r>
              <a:rPr lang="en-US" sz="1600" b="0" i="0" u="none" strike="noStrike" cap="none">
                <a:solidFill>
                  <a:srgbClr val="000000"/>
                </a:solidFill>
                <a:latin typeface="Times New Roman"/>
                <a:ea typeface="Times New Roman"/>
                <a:cs typeface="Times New Roman"/>
                <a:sym typeface="Times New Roman"/>
              </a:rPr>
              <a:t>Thực hiện đúng và cao hơn những cam kết với khách hàng, đối tác</a:t>
            </a:r>
            <a:endParaRPr/>
          </a:p>
          <a:p>
            <a:pPr marL="0" marR="0" lvl="0" indent="0" algn="l" rtl="0">
              <a:lnSpc>
                <a:spcPct val="100000"/>
              </a:lnSpc>
              <a:spcBef>
                <a:spcPts val="0"/>
              </a:spcBef>
              <a:spcAft>
                <a:spcPts val="0"/>
              </a:spcAft>
              <a:buNone/>
            </a:pPr>
            <a:r>
              <a:rPr lang="en-US" sz="1600" b="1" i="1" u="none" strike="noStrike" cap="none">
                <a:solidFill>
                  <a:srgbClr val="000000"/>
                </a:solidFill>
                <a:latin typeface="Times New Roman"/>
                <a:ea typeface="Times New Roman"/>
                <a:cs typeface="Times New Roman"/>
                <a:sym typeface="Times New Roman"/>
              </a:rPr>
              <a:t>Năng lực: </a:t>
            </a:r>
            <a:r>
              <a:rPr lang="en-US" sz="1600" b="0" i="0" u="none" strike="noStrike" cap="none">
                <a:solidFill>
                  <a:srgbClr val="000000"/>
                </a:solidFill>
                <a:latin typeface="Times New Roman"/>
                <a:ea typeface="Times New Roman"/>
                <a:cs typeface="Times New Roman"/>
                <a:sym typeface="Times New Roman"/>
              </a:rPr>
              <a:t>Tập hợp, huấn luyện và phát triển năng lực nhân sự</a:t>
            </a:r>
            <a:endParaRPr/>
          </a:p>
          <a:p>
            <a:pPr marL="0" marR="0" lvl="0" indent="0" algn="l" rtl="0">
              <a:lnSpc>
                <a:spcPct val="100000"/>
              </a:lnSpc>
              <a:spcBef>
                <a:spcPts val="0"/>
              </a:spcBef>
              <a:spcAft>
                <a:spcPts val="0"/>
              </a:spcAft>
              <a:buNone/>
            </a:pPr>
            <a:r>
              <a:rPr lang="en-US" sz="1600" b="1" i="1" u="none" strike="noStrike" cap="none">
                <a:solidFill>
                  <a:srgbClr val="000000"/>
                </a:solidFill>
                <a:latin typeface="Times New Roman"/>
                <a:ea typeface="Times New Roman"/>
                <a:cs typeface="Times New Roman"/>
                <a:sym typeface="Times New Roman"/>
              </a:rPr>
              <a:t>Chia sẻ: </a:t>
            </a:r>
            <a:r>
              <a:rPr lang="en-US" sz="1600" b="0" i="0" u="none" strike="noStrike" cap="none">
                <a:solidFill>
                  <a:srgbClr val="000000"/>
                </a:solidFill>
                <a:latin typeface="Times New Roman"/>
                <a:ea typeface="Times New Roman"/>
                <a:cs typeface="Times New Roman"/>
                <a:sym typeface="Times New Roman"/>
              </a:rPr>
              <a:t>Chia sẻ lợi ích với đối tác, khách hàng, nhân sự và xã hội</a:t>
            </a:r>
            <a:endParaRPr/>
          </a:p>
          <a:p>
            <a:pPr marL="0" marR="0" lvl="0" indent="0" algn="l" rtl="0">
              <a:lnSpc>
                <a:spcPct val="100000"/>
              </a:lnSpc>
              <a:spcBef>
                <a:spcPts val="0"/>
              </a:spcBef>
              <a:spcAft>
                <a:spcPts val="0"/>
              </a:spcAft>
              <a:buNone/>
            </a:pPr>
            <a:r>
              <a:rPr lang="en-US" sz="1600" b="1" i="1" u="none" strike="noStrike" cap="none">
                <a:solidFill>
                  <a:srgbClr val="000000"/>
                </a:solidFill>
                <a:latin typeface="Times New Roman"/>
                <a:ea typeface="Times New Roman"/>
                <a:cs typeface="Times New Roman"/>
                <a:sym typeface="Times New Roman"/>
              </a:rPr>
              <a:t>Hệ thống: </a:t>
            </a:r>
            <a:r>
              <a:rPr lang="en-US" sz="1600" b="0" i="0" u="none" strike="noStrike" cap="none">
                <a:solidFill>
                  <a:srgbClr val="000000"/>
                </a:solidFill>
                <a:latin typeface="Times New Roman"/>
                <a:ea typeface="Times New Roman"/>
                <a:cs typeface="Times New Roman"/>
                <a:sym typeface="Times New Roman"/>
              </a:rPr>
              <a:t>Hệ thống quản trị khoa học, hiện đại và luôn đổi mới để hoàn thiện</a:t>
            </a:r>
            <a:endParaRPr/>
          </a:p>
          <a:p>
            <a:pPr marL="0" marR="0" lvl="0" indent="0" algn="l" rtl="0">
              <a:lnSpc>
                <a:spcPct val="100000"/>
              </a:lnSpc>
              <a:spcBef>
                <a:spcPts val="0"/>
              </a:spcBef>
              <a:spcAft>
                <a:spcPts val="0"/>
              </a:spcAft>
              <a:buNone/>
            </a:pPr>
            <a:r>
              <a:rPr lang="en-US" sz="1600" b="1" i="1" u="none" strike="noStrike" cap="none">
                <a:solidFill>
                  <a:srgbClr val="000000"/>
                </a:solidFill>
                <a:latin typeface="Times New Roman"/>
                <a:ea typeface="Times New Roman"/>
                <a:cs typeface="Times New Roman"/>
                <a:sym typeface="Times New Roman"/>
              </a:rPr>
              <a:t>Trung: </a:t>
            </a:r>
            <a:r>
              <a:rPr lang="en-US" sz="1600" b="0" i="0" u="none" strike="noStrike" cap="none">
                <a:solidFill>
                  <a:srgbClr val="000000"/>
                </a:solidFill>
                <a:latin typeface="Times New Roman"/>
                <a:ea typeface="Times New Roman"/>
                <a:cs typeface="Times New Roman"/>
                <a:sym typeface="Times New Roman"/>
              </a:rPr>
              <a:t>Trung thực và minh bạch trong các hoạt động, trung thành và theo đuổi mục tiêu tới cùng.</a:t>
            </a:r>
            <a:endParaRPr sz="1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p:nvPr/>
        </p:nvSpPr>
        <p:spPr>
          <a:xfrm>
            <a:off x="-131618" y="743349"/>
            <a:ext cx="972704" cy="38533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9"/>
          <p:cNvSpPr txBox="1">
            <a:spLocks noGrp="1"/>
          </p:cNvSpPr>
          <p:nvPr>
            <p:ph type="title" idx="4294967295"/>
          </p:nvPr>
        </p:nvSpPr>
        <p:spPr>
          <a:xfrm>
            <a:off x="1" y="0"/>
            <a:ext cx="9144000" cy="5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000" b="1">
                <a:solidFill>
                  <a:srgbClr val="171717"/>
                </a:solidFill>
                <a:latin typeface="Times New Roman"/>
                <a:ea typeface="Times New Roman"/>
                <a:cs typeface="Times New Roman"/>
                <a:sym typeface="Times New Roman"/>
              </a:rPr>
              <a:t>1.3. Logo thương hiệu</a:t>
            </a:r>
            <a:endParaRPr sz="2000" b="1">
              <a:solidFill>
                <a:srgbClr val="171717"/>
              </a:solidFill>
              <a:latin typeface="Times New Roman"/>
              <a:ea typeface="Times New Roman"/>
              <a:cs typeface="Times New Roman"/>
              <a:sym typeface="Times New Roman"/>
            </a:endParaRPr>
          </a:p>
        </p:txBody>
      </p:sp>
      <p:pic>
        <p:nvPicPr>
          <p:cNvPr id="182" name="Google Shape;182;p9" descr="BMW Cập Nhật Logo Mới Để Đánh Dấu Chương Mới BMW Concept i4 | Binbrand"/>
          <p:cNvPicPr preferRelativeResize="0"/>
          <p:nvPr/>
        </p:nvPicPr>
        <p:blipFill rotWithShape="1">
          <a:blip r:embed="rId3">
            <a:alphaModFix/>
          </a:blip>
          <a:srcRect/>
          <a:stretch/>
        </p:blipFill>
        <p:spPr>
          <a:xfrm>
            <a:off x="2977239" y="549960"/>
            <a:ext cx="3189524" cy="4290973"/>
          </a:xfrm>
          <a:prstGeom prst="rect">
            <a:avLst/>
          </a:prstGeom>
          <a:noFill/>
          <a:ln>
            <a:noFill/>
          </a:ln>
        </p:spPr>
      </p:pic>
      <p:sp>
        <p:nvSpPr>
          <p:cNvPr id="183" name="Google Shape;183;p9"/>
          <p:cNvSpPr txBox="1"/>
          <p:nvPr/>
        </p:nvSpPr>
        <p:spPr>
          <a:xfrm>
            <a:off x="175260" y="807720"/>
            <a:ext cx="2801979"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Được thiết kế tập trung vào lịch sử công ty Bavaria.</a:t>
            </a:r>
            <a:endParaRPr sz="1800" b="0" i="0" u="none" strike="noStrike" cap="none">
              <a:solidFill>
                <a:srgbClr val="000000"/>
              </a:solidFill>
              <a:latin typeface="Times New Roman"/>
              <a:ea typeface="Times New Roman"/>
              <a:cs typeface="Times New Roman"/>
              <a:sym typeface="Times New Roman"/>
            </a:endParaRPr>
          </a:p>
        </p:txBody>
      </p:sp>
      <p:sp>
        <p:nvSpPr>
          <p:cNvPr id="184" name="Google Shape;184;p9"/>
          <p:cNvSpPr txBox="1"/>
          <p:nvPr/>
        </p:nvSpPr>
        <p:spPr>
          <a:xfrm>
            <a:off x="175260" y="1848759"/>
            <a:ext cx="2801979" cy="120032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Sử dụng các màu đảo </a:t>
            </a:r>
            <a:endParaRPr sz="1800" b="0" i="0" u="none" strike="noStrike" cap="none">
              <a:solidFill>
                <a:srgbClr val="000000"/>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ngược của cờ Bavaria thể</a:t>
            </a:r>
            <a:endParaRPr sz="1800" b="0" i="0" u="none" strike="noStrike" cap="none">
              <a:solidFill>
                <a:srgbClr val="000000"/>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hiện sự tôn kính với di sản của tổ chức.</a:t>
            </a:r>
            <a:endParaRPr/>
          </a:p>
        </p:txBody>
      </p:sp>
      <p:sp>
        <p:nvSpPr>
          <p:cNvPr id="185" name="Google Shape;185;p9"/>
          <p:cNvSpPr txBox="1"/>
          <p:nvPr/>
        </p:nvSpPr>
        <p:spPr>
          <a:xfrm>
            <a:off x="6166763" y="971595"/>
            <a:ext cx="2801979"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Việc sử dụng các vòng tròn khác nhau bao quanh nhau là một biểu tượng tuyệt vời của sự hòa nhập, cộng đồng và sự kết nối. </a:t>
            </a:r>
            <a:endParaRPr/>
          </a:p>
        </p:txBody>
      </p:sp>
      <p:sp>
        <p:nvSpPr>
          <p:cNvPr id="186" name="Google Shape;186;p9"/>
          <p:cNvSpPr txBox="1"/>
          <p:nvPr/>
        </p:nvSpPr>
        <p:spPr>
          <a:xfrm>
            <a:off x="6166763" y="2906264"/>
            <a:ext cx="2801979"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Hoa văn màu trắng và xanh ở giữa liên tưởng đến cánh quạt tốc độ cao của một chiếc máy bay trên nền trời xanh.</a:t>
            </a:r>
            <a:endParaRPr/>
          </a:p>
        </p:txBody>
      </p:sp>
      <p:sp>
        <p:nvSpPr>
          <p:cNvPr id="187" name="Google Shape;187;p9"/>
          <p:cNvSpPr txBox="1"/>
          <p:nvPr/>
        </p:nvSpPr>
        <p:spPr>
          <a:xfrm>
            <a:off x="175260" y="3499728"/>
            <a:ext cx="2801979"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Dòng chữ BMW trên đỉnh logo là viết tắt của Bayerische Motoren Werke.</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Korean Simple Style Consulting toolkit by Slidesgo">
  <a:themeElements>
    <a:clrScheme name="Simple Light">
      <a:dk1>
        <a:srgbClr val="806248"/>
      </a:dk1>
      <a:lt1>
        <a:srgbClr val="FFFFFF"/>
      </a:lt1>
      <a:dk2>
        <a:srgbClr val="A29B92"/>
      </a:dk2>
      <a:lt2>
        <a:srgbClr val="EEEEEE"/>
      </a:lt2>
      <a:accent1>
        <a:srgbClr val="EFE6DE"/>
      </a:accent1>
      <a:accent2>
        <a:srgbClr val="F9F4F0"/>
      </a:accent2>
      <a:accent3>
        <a:srgbClr val="E9DBCF"/>
      </a:accent3>
      <a:accent4>
        <a:srgbClr val="FFFFFF"/>
      </a:accent4>
      <a:accent5>
        <a:srgbClr val="FFFFFF"/>
      </a:accent5>
      <a:accent6>
        <a:srgbClr val="FFFFFF"/>
      </a:accent6>
      <a:hlink>
        <a:srgbClr val="8062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4884</Words>
  <Application>Microsoft Office PowerPoint</Application>
  <PresentationFormat>On-screen Show (16:9)</PresentationFormat>
  <Paragraphs>586</Paragraphs>
  <Slides>68</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Calibri</vt:lpstr>
      <vt:lpstr>Times New Roman</vt:lpstr>
      <vt:lpstr>Times  New Roman</vt:lpstr>
      <vt:lpstr>Cinzel</vt:lpstr>
      <vt:lpstr>Arial</vt:lpstr>
      <vt:lpstr>Quattrocento</vt:lpstr>
      <vt:lpstr>Open Sans</vt:lpstr>
      <vt:lpstr>Korean Simple Style Consulting toolkit by Slidesgo</vt:lpstr>
      <vt:lpstr>Thiết kế mĩ thuật công nghiệp ME3123 – INDUSTRIAL DESIGN</vt:lpstr>
      <vt:lpstr>Danh sách thành viên nhóm 6</vt:lpstr>
      <vt:lpstr>Bảng phân chia công việc</vt:lpstr>
      <vt:lpstr>Nghiên cứu tiền thiết kế</vt:lpstr>
      <vt:lpstr>Tổng quan về thương hiệu BMW</vt:lpstr>
      <vt:lpstr>1.1. Tổng quan về thương hiệu BMW</vt:lpstr>
      <vt:lpstr>1.2. Tầm nhìn, sứ mệnh, mục tiêu và giá trị cốt lõi</vt:lpstr>
      <vt:lpstr>1.2. Tầm nhìn, sứ mệnh, mục tiêu và giá trị cốt lõi</vt:lpstr>
      <vt:lpstr>1.3. Logo thương hiệu</vt:lpstr>
      <vt:lpstr>1.4. Hệ thống phân phối sản phẩm</vt:lpstr>
      <vt:lpstr>1.4. Hệ thống phân phối sản phẩm</vt:lpstr>
      <vt:lpstr>1.4. Hệ thống phân phối sản phẩm</vt:lpstr>
      <vt:lpstr>1.4. Hệ thống phân phối sản phẩm</vt:lpstr>
      <vt:lpstr>1.4. Hệ thống phân phối sản phẩm</vt:lpstr>
      <vt:lpstr>1.5. Đối tượng sử dụng</vt:lpstr>
      <vt:lpstr>1.6. Truyền thông và quảng bá sản phẩm</vt:lpstr>
      <vt:lpstr>1.6. Truyền thông và quảng bá sản phẩm</vt:lpstr>
      <vt:lpstr>1.7. Các đối thủ cạnh tranh của BMW</vt:lpstr>
      <vt:lpstr>Sản phẩm BMW i8</vt:lpstr>
      <vt:lpstr>2.1. Sản phẩm BMW i8</vt:lpstr>
      <vt:lpstr>2.1. Sản phẩm BMW i8</vt:lpstr>
      <vt:lpstr>2.2. Cấu tạo động cơ BMW i8</vt:lpstr>
      <vt:lpstr>2.2. Cấu tạo động cơ BMW i8</vt:lpstr>
      <vt:lpstr>2.3. Thông số kỹ thuật và so sánh</vt:lpstr>
      <vt:lpstr>2.4. Lưu ý khi sử dụng</vt:lpstr>
      <vt:lpstr>2.4. Lưu ý khi sử dụng</vt:lpstr>
      <vt:lpstr>2.5. Nghiên cứu chủng loại sản phẩm</vt:lpstr>
      <vt:lpstr>2.5. Nghiên cứu chủng loại sản phẩm</vt:lpstr>
      <vt:lpstr>2.6. Thiết kế mỹ thuật dòng sản phẩm</vt:lpstr>
      <vt:lpstr>2.6. Thiết kế mỹ thuật dòng sản phẩm</vt:lpstr>
      <vt:lpstr>2.7. Thiết kế kỹ thuật dòng sản phẩm</vt:lpstr>
      <vt:lpstr>2.7. Thiết kế kỹ thuật dòng sản phẩm</vt:lpstr>
      <vt:lpstr>2.7. Thiết kế kỹ thuật dòng sản phẩm</vt:lpstr>
      <vt:lpstr>2.8. Đánh giá sản phẩm</vt:lpstr>
      <vt:lpstr>2.5. Đánh giá sản phẩm</vt:lpstr>
      <vt:lpstr>Phân tích, đánh giá mỹ thuật sản phẩm</vt:lpstr>
      <vt:lpstr>3.1. Phân tích, đánh giá mỹ thuật sản phẩm</vt:lpstr>
      <vt:lpstr>3.1. Phân tích, đánh giá mỹ thuật sản phẩm</vt:lpstr>
      <vt:lpstr>3.1. Phân tích, đánh giá mỹ thuật sản phẩm</vt:lpstr>
      <vt:lpstr>3.2. Các yếu tố chính trong thiết kế mỹ thuật  </vt:lpstr>
      <vt:lpstr>3.2. Các yếu tố chính trong thiết kế mỹ thuật  </vt:lpstr>
      <vt:lpstr>3.2. Các yếu tố chính trong thiết kế mỹ thuật  </vt:lpstr>
      <vt:lpstr>3.2. Các yếu tố chính trong thiết kế mỹ thuật  </vt:lpstr>
      <vt:lpstr>3.2. Các yếu tố chính trong thiết kế mỹ thuật  </vt:lpstr>
      <vt:lpstr>3.2. Các yếu tố chính trong thiết kế mỹ thuật  </vt:lpstr>
      <vt:lpstr>3.2. Các yếu tố chính trong thiết kế mỹ thuật  </vt:lpstr>
      <vt:lpstr>3.2. Các yếu tố chính trong thiết kế mỹ thuật  </vt:lpstr>
      <vt:lpstr>3.2. Các yếu tố chính trong thiết kế mỹ thuật  </vt:lpstr>
      <vt:lpstr>3.2. Các yếu tố chính trong thiết kế mỹ thuật  </vt:lpstr>
      <vt:lpstr>3.2. Các yếu tố chính trong thiết kế mỹ thuật  </vt:lpstr>
      <vt:lpstr>3.2. Các yếu tố chính trong thiết kế mỹ thuật  </vt:lpstr>
      <vt:lpstr>3.3. Nguyên tắc bố cục trong thiết kế mỹ thuật công nghiệp  </vt:lpstr>
      <vt:lpstr>3.3. Nguyên tắc bố cục trong thiết kế mỹ thuật công nghiệp  </vt:lpstr>
      <vt:lpstr>3.3. Nguyên tắc bố cục trong thiết kế mỹ thuật công nghiệp  </vt:lpstr>
      <vt:lpstr>3.3. Nguyên tắc bố cục trong thiết kế mỹ thuật công nghiệp  </vt:lpstr>
      <vt:lpstr>3.3. Nguyên tắc bố cục trong thiết kế mỹ thuật công nghiệp  </vt:lpstr>
      <vt:lpstr>Phương diện mỹ thuật công nghiệp</vt:lpstr>
      <vt:lpstr>Bảng tổng kết ý tưởng các thành viên</vt:lpstr>
      <vt:lpstr>PowerPoint Presentation</vt:lpstr>
      <vt:lpstr>4.1. Phương diện mỹ thuật công nghiệp  </vt:lpstr>
      <vt:lpstr>4.2. Phương diện kỹ thuật  </vt:lpstr>
      <vt:lpstr>4.2. Phương diện kỹ thuật  </vt:lpstr>
      <vt:lpstr>4.2. Phương diện kỹ thuật  </vt:lpstr>
      <vt:lpstr>4.2. Phương diện kỹ thuật  </vt:lpstr>
      <vt:lpstr>4.3. Phương diện quảng bá sản phẩm  </vt:lpstr>
      <vt:lpstr>4.2. Phương diện kỹ thuật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mĩ thuật công nghiệp ME3123 – INDUSTRIAL DESIGN</dc:title>
  <dc:creator>Bùi Lê Trung Kiên</dc:creator>
  <cp:lastModifiedBy>DINH XUAN CHIEN 20191703</cp:lastModifiedBy>
  <cp:revision>3</cp:revision>
  <dcterms:modified xsi:type="dcterms:W3CDTF">2022-11-29T07:41:52Z</dcterms:modified>
</cp:coreProperties>
</file>